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96"/>
  </p:notesMasterIdLst>
  <p:sldIdLst>
    <p:sldId id="258" r:id="rId2"/>
    <p:sldId id="267" r:id="rId3"/>
    <p:sldId id="274" r:id="rId4"/>
    <p:sldId id="273"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8" r:id="rId38"/>
    <p:sldId id="307" r:id="rId39"/>
    <p:sldId id="309" r:id="rId40"/>
    <p:sldId id="310" r:id="rId41"/>
    <p:sldId id="311" r:id="rId42"/>
    <p:sldId id="312" r:id="rId43"/>
    <p:sldId id="313" r:id="rId44"/>
    <p:sldId id="314" r:id="rId45"/>
    <p:sldId id="315" r:id="rId46"/>
    <p:sldId id="317" r:id="rId47"/>
    <p:sldId id="316" r:id="rId48"/>
    <p:sldId id="319" r:id="rId49"/>
    <p:sldId id="318" r:id="rId50"/>
    <p:sldId id="320" r:id="rId51"/>
    <p:sldId id="321" r:id="rId52"/>
    <p:sldId id="322" r:id="rId53"/>
    <p:sldId id="323" r:id="rId54"/>
    <p:sldId id="325" r:id="rId55"/>
    <p:sldId id="324" r:id="rId56"/>
    <p:sldId id="326" r:id="rId57"/>
    <p:sldId id="327" r:id="rId58"/>
    <p:sldId id="328" r:id="rId59"/>
    <p:sldId id="329" r:id="rId60"/>
    <p:sldId id="331" r:id="rId61"/>
    <p:sldId id="330"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5" r:id="rId75"/>
    <p:sldId id="344" r:id="rId76"/>
    <p:sldId id="346" r:id="rId77"/>
    <p:sldId id="347" r:id="rId78"/>
    <p:sldId id="348" r:id="rId79"/>
    <p:sldId id="349" r:id="rId80"/>
    <p:sldId id="350" r:id="rId81"/>
    <p:sldId id="351" r:id="rId82"/>
    <p:sldId id="353" r:id="rId83"/>
    <p:sldId id="352" r:id="rId84"/>
    <p:sldId id="354" r:id="rId85"/>
    <p:sldId id="355" r:id="rId86"/>
    <p:sldId id="356" r:id="rId87"/>
    <p:sldId id="357" r:id="rId88"/>
    <p:sldId id="358" r:id="rId89"/>
    <p:sldId id="359" r:id="rId90"/>
    <p:sldId id="360" r:id="rId91"/>
    <p:sldId id="361" r:id="rId92"/>
    <p:sldId id="362" r:id="rId93"/>
    <p:sldId id="363" r:id="rId94"/>
    <p:sldId id="364" r:id="rId95"/>
  </p:sldIdLst>
  <p:sldSz cx="12192000" cy="6858000"/>
  <p:notesSz cx="6858000" cy="9144000"/>
  <p:embeddedFontLst>
    <p:embeddedFont>
      <p:font typeface="Avenir Book" panose="02000503020000020003" pitchFamily="2" charset="0"/>
      <p:regular r:id="rId97"/>
      <p:italic r:id="rId98"/>
    </p:embeddedFont>
    <p:embeddedFont>
      <p:font typeface="Calibri" panose="020F0502020204030204" pitchFamily="34" charset="0"/>
      <p:regular r:id="rId99"/>
      <p:bold r:id="rId100"/>
      <p:italic r:id="rId101"/>
      <p:boldItalic r:id="rId102"/>
    </p:embeddedFont>
    <p:embeddedFont>
      <p:font typeface="Open Sans" panose="020B0606030504020204" pitchFamily="34" charset="0"/>
      <p:regular r:id="rId103"/>
      <p:bold r:id="rId104"/>
      <p:italic r:id="rId105"/>
      <p:boldItalic r:id="rId106"/>
    </p:embeddedFont>
    <p:embeddedFont>
      <p:font typeface="Tahoma" panose="020B0604030504040204" pitchFamily="34" charset="0"/>
      <p:regular r:id="rId107"/>
      <p:bold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AEF81007-3CA8-4977-B1AA-9A17DAA5AEAD}">
          <p14:sldIdLst>
            <p14:sldId id="258"/>
            <p14:sldId id="267"/>
            <p14:sldId id="274"/>
            <p14:sldId id="273"/>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8"/>
            <p14:sldId id="307"/>
            <p14:sldId id="309"/>
            <p14:sldId id="310"/>
            <p14:sldId id="311"/>
            <p14:sldId id="312"/>
            <p14:sldId id="313"/>
            <p14:sldId id="314"/>
            <p14:sldId id="315"/>
            <p14:sldId id="317"/>
            <p14:sldId id="316"/>
            <p14:sldId id="319"/>
            <p14:sldId id="318"/>
            <p14:sldId id="320"/>
            <p14:sldId id="321"/>
            <p14:sldId id="322"/>
            <p14:sldId id="323"/>
            <p14:sldId id="325"/>
            <p14:sldId id="324"/>
            <p14:sldId id="326"/>
            <p14:sldId id="327"/>
            <p14:sldId id="328"/>
            <p14:sldId id="329"/>
            <p14:sldId id="331"/>
            <p14:sldId id="330"/>
            <p14:sldId id="332"/>
            <p14:sldId id="333"/>
            <p14:sldId id="334"/>
            <p14:sldId id="335"/>
            <p14:sldId id="336"/>
            <p14:sldId id="337"/>
            <p14:sldId id="338"/>
            <p14:sldId id="339"/>
            <p14:sldId id="340"/>
            <p14:sldId id="341"/>
            <p14:sldId id="342"/>
            <p14:sldId id="343"/>
            <p14:sldId id="345"/>
            <p14:sldId id="344"/>
            <p14:sldId id="346"/>
            <p14:sldId id="347"/>
            <p14:sldId id="348"/>
            <p14:sldId id="349"/>
            <p14:sldId id="350"/>
            <p14:sldId id="351"/>
            <p14:sldId id="353"/>
            <p14:sldId id="352"/>
            <p14:sldId id="354"/>
            <p14:sldId id="355"/>
            <p14:sldId id="356"/>
            <p14:sldId id="357"/>
            <p14:sldId id="358"/>
            <p14:sldId id="359"/>
            <p14:sldId id="360"/>
            <p14:sldId id="361"/>
            <p14:sldId id="362"/>
            <p14:sldId id="363"/>
            <p14:sldId id="364"/>
          </p14:sldIdLst>
        </p14:section>
      </p14:sectionLst>
    </p:ext>
    <p:ext uri="{EFAFB233-063F-42B5-8137-9DF3F51BA10A}">
      <p15:sldGuideLst xmlns:p15="http://schemas.microsoft.com/office/powerpoint/2012/main">
        <p15:guide id="1" orient="horz" pos="2136" userDrawn="1">
          <p15:clr>
            <a:srgbClr val="A4A3A4"/>
          </p15:clr>
        </p15:guide>
        <p15:guide id="2" pos="360" userDrawn="1">
          <p15:clr>
            <a:srgbClr val="A4A3A4"/>
          </p15:clr>
        </p15:guide>
        <p15:guide id="3" pos="7320" userDrawn="1">
          <p15:clr>
            <a:srgbClr val="A4A3A4"/>
          </p15:clr>
        </p15:guide>
        <p15:guide id="4" pos="384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9" roundtripDataSignature="AMtx7mh+9/dCSlYobEHwms6iFvXqxM7F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autoAdjust="0"/>
    <p:restoredTop sz="95340"/>
  </p:normalViewPr>
  <p:slideViewPr>
    <p:cSldViewPr snapToGrid="0">
      <p:cViewPr varScale="1">
        <p:scale>
          <a:sx n="125" d="100"/>
          <a:sy n="125" d="100"/>
        </p:scale>
        <p:origin x="840" y="168"/>
      </p:cViewPr>
      <p:guideLst>
        <p:guide orient="horz" pos="2136"/>
        <p:guide pos="360"/>
        <p:guide pos="7320"/>
        <p:guide pos="3840"/>
      </p:guideLst>
    </p:cSldViewPr>
  </p:slideViewPr>
  <p:notesTextViewPr>
    <p:cViewPr>
      <p:scale>
        <a:sx n="1" d="1"/>
        <a:sy n="1" d="1"/>
      </p:scale>
      <p:origin x="0" y="0"/>
    </p:cViewPr>
  </p:notesText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customschemas.google.com/relationships/presentationmetadata" Target="meta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1"/>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The subclass method gets called.  However, the subclass’ fields have not been initialized</a:t>
            </a:r>
            <a:r>
              <a:rPr lang="en-US" baseline="0" dirty="0"/>
              <a:t> yet.</a:t>
            </a:r>
          </a:p>
          <a:p>
            <a:pPr eaLnBrk="1" hangingPunct="1"/>
            <a:r>
              <a:rPr lang="en-US" baseline="0" dirty="0"/>
              <a:t>This can cause problems.</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050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Otherwise, client code that implements the interface will no longer work</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420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err="1"/>
              <a:t>Java.util.List</a:t>
            </a:r>
            <a:r>
              <a:rPr lang="en-US" dirty="0"/>
              <a:t> should have had  </a:t>
            </a:r>
            <a:r>
              <a:rPr lang="en-US" dirty="0" err="1"/>
              <a:t>getSize</a:t>
            </a:r>
            <a:r>
              <a:rPr lang="en-US" dirty="0"/>
              <a:t>()</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555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Next slide: use adapter</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6508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Blank" preserve="1" userDrawn="1">
  <p:cSld name="4_Blank">
    <p:spTree>
      <p:nvGrpSpPr>
        <p:cNvPr id="1" name="Shape 31"/>
        <p:cNvGrpSpPr/>
        <p:nvPr/>
      </p:nvGrpSpPr>
      <p:grpSpPr>
        <a:xfrm>
          <a:off x="0" y="0"/>
          <a:ext cx="0" cy="0"/>
          <a:chOff x="0" y="0"/>
          <a:chExt cx="0" cy="0"/>
        </a:xfrm>
      </p:grpSpPr>
      <p:grpSp>
        <p:nvGrpSpPr>
          <p:cNvPr id="40" name="Google Shape;40;p13"/>
          <p:cNvGrpSpPr/>
          <p:nvPr/>
        </p:nvGrpSpPr>
        <p:grpSpPr>
          <a:xfrm>
            <a:off x="0" y="6824981"/>
            <a:ext cx="12192000" cy="45719"/>
            <a:chOff x="0" y="6756401"/>
            <a:chExt cx="12192000" cy="114300"/>
          </a:xfrm>
        </p:grpSpPr>
        <p:sp>
          <p:nvSpPr>
            <p:cNvPr id="41" name="Google Shape;41;p1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2" name="Google Shape;42;p1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3" name="Google Shape;43;p1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4" name="Google Shape;44;p1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5" name="Google Shape;45;p1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46" name="Google Shape;46;p13"/>
          <p:cNvGrpSpPr/>
          <p:nvPr/>
        </p:nvGrpSpPr>
        <p:grpSpPr>
          <a:xfrm>
            <a:off x="0" y="0"/>
            <a:ext cx="12192000" cy="45719"/>
            <a:chOff x="0" y="6756401"/>
            <a:chExt cx="12192000" cy="114300"/>
          </a:xfrm>
        </p:grpSpPr>
        <p:sp>
          <p:nvSpPr>
            <p:cNvPr id="47" name="Google Shape;47;p13"/>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8" name="Google Shape;48;p13"/>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49" name="Google Shape;49;p13"/>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0" name="Google Shape;50;p13"/>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51" name="Google Shape;51;p13"/>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3" name="Text Placeholder 2">
            <a:extLst>
              <a:ext uri="{FF2B5EF4-FFF2-40B4-BE49-F238E27FC236}">
                <a16:creationId xmlns:a16="http://schemas.microsoft.com/office/drawing/2014/main" id="{3CE14703-5E2C-6749-85A1-D5F61312DAD8}"/>
              </a:ext>
            </a:extLst>
          </p:cNvPr>
          <p:cNvSpPr>
            <a:spLocks noGrp="1"/>
          </p:cNvSpPr>
          <p:nvPr>
            <p:ph type="body" sz="quarter" idx="12"/>
          </p:nvPr>
        </p:nvSpPr>
        <p:spPr>
          <a:xfrm>
            <a:off x="845762" y="1794194"/>
            <a:ext cx="10515600" cy="4086842"/>
          </a:xfrm>
        </p:spPr>
        <p:txBody>
          <a:bodyPr/>
          <a:lstStyle>
            <a:lvl1pPr marL="457200" indent="-406400">
              <a:buClr>
                <a:schemeClr val="accent1"/>
              </a:buClr>
              <a:buFont typeface="Wingdings" pitchFamily="2" charset="2"/>
              <a:buChar char="§"/>
              <a:defRPr sz="2000">
                <a:latin typeface="Avenir Book" panose="02000503020000020003" pitchFamily="2" charset="0"/>
              </a:defRPr>
            </a:lvl1pPr>
            <a:lvl2pPr marL="914400" indent="-381000">
              <a:buClr>
                <a:schemeClr val="accent1"/>
              </a:buClr>
              <a:buFont typeface="Wingdings" pitchFamily="2" charset="2"/>
              <a:buChar char="§"/>
              <a:defRPr sz="1800">
                <a:latin typeface="Avenir Book" panose="02000503020000020003" pitchFamily="2" charset="0"/>
              </a:defRPr>
            </a:lvl2pPr>
            <a:lvl3pPr marL="1371600" indent="-355600">
              <a:buClr>
                <a:schemeClr val="accent1"/>
              </a:buClr>
              <a:buFont typeface="Wingdings" pitchFamily="2" charset="2"/>
              <a:buChar char="§"/>
              <a:defRPr sz="1600">
                <a:latin typeface="Avenir Book" panose="02000503020000020003" pitchFamily="2" charset="0"/>
              </a:defRPr>
            </a:lvl3pPr>
            <a:lvl4pPr marL="1828800" indent="-342900">
              <a:buClr>
                <a:schemeClr val="accent1"/>
              </a:buClr>
              <a:buFont typeface="Wingdings" pitchFamily="2" charset="2"/>
              <a:buChar char="§"/>
              <a:defRPr sz="1400">
                <a:latin typeface="Avenir Book" panose="02000503020000020003" pitchFamily="2" charset="0"/>
              </a:defRPr>
            </a:lvl4pPr>
            <a:lvl5pPr marL="2286000" indent="-342900">
              <a:buClr>
                <a:schemeClr val="accent1"/>
              </a:buClr>
              <a:buFont typeface="Wingdings" pitchFamily="2" charset="2"/>
              <a:buChar char="§"/>
              <a:defRPr sz="120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Google Shape;53;p14">
            <a:extLst>
              <a:ext uri="{FF2B5EF4-FFF2-40B4-BE49-F238E27FC236}">
                <a16:creationId xmlns:a16="http://schemas.microsoft.com/office/drawing/2014/main" id="{8A0DFBE8-3C69-254F-9B57-2A299ECDBECD}"/>
              </a:ext>
            </a:extLst>
          </p:cNvPr>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6" name="Google Shape;57;p14">
            <a:extLst>
              <a:ext uri="{FF2B5EF4-FFF2-40B4-BE49-F238E27FC236}">
                <a16:creationId xmlns:a16="http://schemas.microsoft.com/office/drawing/2014/main" id="{EEDE0DC0-8392-1646-BF60-F02D45F7AD5E}"/>
              </a:ext>
            </a:extLst>
          </p:cNvPr>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Slide Number Placeholder 1">
            <a:extLst>
              <a:ext uri="{FF2B5EF4-FFF2-40B4-BE49-F238E27FC236}">
                <a16:creationId xmlns:a16="http://schemas.microsoft.com/office/drawing/2014/main" id="{640003E9-4B33-4AAE-AC82-DEE57A618335}"/>
              </a:ext>
            </a:extLst>
          </p:cNvPr>
          <p:cNvSpPr txBox="1">
            <a:spLocks/>
          </p:cNvSpPr>
          <p:nvPr userDrawn="1"/>
        </p:nvSpPr>
        <p:spPr>
          <a:xfrm>
            <a:off x="11620362" y="6374502"/>
            <a:ext cx="436658"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18" name="TextBox 17">
            <a:extLst>
              <a:ext uri="{FF2B5EF4-FFF2-40B4-BE49-F238E27FC236}">
                <a16:creationId xmlns:a16="http://schemas.microsoft.com/office/drawing/2014/main" id="{50A583A4-E6BE-4E42-940D-4AD286D5AE10}"/>
              </a:ext>
            </a:extLst>
          </p:cNvPr>
          <p:cNvSpPr txBox="1"/>
          <p:nvPr userDrawn="1"/>
        </p:nvSpPr>
        <p:spPr>
          <a:xfrm>
            <a:off x="4342821" y="6300825"/>
            <a:ext cx="3468174" cy="338554"/>
          </a:xfrm>
          <a:prstGeom prst="rect">
            <a:avLst/>
          </a:prstGeom>
          <a:solidFill>
            <a:schemeClr val="bg1"/>
          </a:solidFill>
        </p:spPr>
        <p:txBody>
          <a:bodyPr wrap="square" rtlCol="0">
            <a:spAutoFit/>
          </a:bodyPr>
          <a:lstStyle/>
          <a:p>
            <a:pPr algn="ctr"/>
            <a:r>
              <a:rPr lang="en-US" sz="1600" dirty="0">
                <a:solidFill>
                  <a:schemeClr val="accent1"/>
                </a:solidFill>
                <a:latin typeface="+mn-lt"/>
              </a:rPr>
              <a:t>Advanced Java</a:t>
            </a:r>
          </a:p>
        </p:txBody>
      </p:sp>
    </p:spTree>
    <p:extLst>
      <p:ext uri="{BB962C8B-B14F-4D97-AF65-F5344CB8AC3E}">
        <p14:creationId xmlns:p14="http://schemas.microsoft.com/office/powerpoint/2010/main" val="54582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xEl>
                                              <p:charRg st="1" end="1"/>
                                            </p:txEl>
                                          </p:spTgt>
                                        </p:tgtEl>
                                        <p:attrNameLst>
                                          <p:attrName>style.visibility</p:attrName>
                                        </p:attrNameLst>
                                      </p:cBhvr>
                                      <p:to>
                                        <p:strVal val="visible"/>
                                      </p:to>
                                    </p:set>
                                    <p:animEffect transition="in" filter="fade">
                                      <p:cBhvr>
                                        <p:cTn id="15" dur="500"/>
                                        <p:tgtEl>
                                          <p:spTgt spid="26">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xEl>
                                              <p:charRg st="1" end="1"/>
                                            </p:txEl>
                                          </p:spTgt>
                                        </p:tgtEl>
                                        <p:attrNameLst>
                                          <p:attrName>style.visibility</p:attrName>
                                        </p:attrNameLst>
                                      </p:cBhvr>
                                      <p:to>
                                        <p:strVal val="visible"/>
                                      </p:to>
                                    </p:set>
                                    <p:animEffect transition="in" filter="fade">
                                      <p:cBhvr>
                                        <p:cTn id="19" dur="500"/>
                                        <p:tgtEl>
                                          <p:spTgt spid="26">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xEl>
                                              <p:charRg st="1" end="1"/>
                                            </p:txEl>
                                          </p:spTgt>
                                        </p:tgtEl>
                                        <p:attrNameLst>
                                          <p:attrName>style.visibility</p:attrName>
                                        </p:attrNameLst>
                                      </p:cBhvr>
                                      <p:to>
                                        <p:strVal val="visible"/>
                                      </p:to>
                                    </p:set>
                                    <p:animEffect transition="in" filter="fade">
                                      <p:cBhvr>
                                        <p:cTn id="23" dur="500"/>
                                        <p:tgtEl>
                                          <p:spTgt spid="26">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xEl>
                                              <p:charRg st="1" end="1"/>
                                            </p:txEl>
                                          </p:spTgt>
                                        </p:tgtEl>
                                        <p:attrNameLst>
                                          <p:attrName>style.visibility</p:attrName>
                                        </p:attrNameLst>
                                      </p:cBhvr>
                                      <p:to>
                                        <p:strVal val="visible"/>
                                      </p:to>
                                    </p:set>
                                    <p:animEffect transition="in" filter="fade">
                                      <p:cBhvr>
                                        <p:cTn id="27" dur="500"/>
                                        <p:tgtEl>
                                          <p:spTgt spid="26">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
                                            <p:txEl>
                                              <p:charRg st="1" end="1"/>
                                            </p:txEl>
                                          </p:spTgt>
                                        </p:tgtEl>
                                        <p:attrNameLst>
                                          <p:attrName>style.visibility</p:attrName>
                                        </p:attrNameLst>
                                      </p:cBhvr>
                                      <p:to>
                                        <p:strVal val="visible"/>
                                      </p:to>
                                    </p:set>
                                    <p:animEffect transition="in" filter="fade">
                                      <p:cBhvr>
                                        <p:cTn id="31" dur="500"/>
                                        <p:tgtEl>
                                          <p:spTgt spid="26">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6">
                                            <p:txEl>
                                              <p:charRg st="1" end="1"/>
                                            </p:txEl>
                                          </p:spTgt>
                                        </p:tgtEl>
                                        <p:attrNameLst>
                                          <p:attrName>style.visibility</p:attrName>
                                        </p:attrNameLst>
                                      </p:cBhvr>
                                      <p:to>
                                        <p:strVal val="visible"/>
                                      </p:to>
                                    </p:set>
                                    <p:animEffect transition="in" filter="fade">
                                      <p:cBhvr>
                                        <p:cTn id="35" dur="500"/>
                                        <p:tgtEl>
                                          <p:spTgt spid="26">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6">
                                            <p:txEl>
                                              <p:charRg st="1" end="1"/>
                                            </p:txEl>
                                          </p:spTgt>
                                        </p:tgtEl>
                                        <p:attrNameLst>
                                          <p:attrName>style.visibility</p:attrName>
                                        </p:attrNameLst>
                                      </p:cBhvr>
                                      <p:to>
                                        <p:strVal val="visible"/>
                                      </p:to>
                                    </p:set>
                                    <p:animEffect transition="in" filter="fade">
                                      <p:cBhvr>
                                        <p:cTn id="39" dur="500"/>
                                        <p:tgtEl>
                                          <p:spTgt spid="26">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6">
                                            <p:txEl>
                                              <p:charRg st="1" end="1"/>
                                            </p:txEl>
                                          </p:spTgt>
                                        </p:tgtEl>
                                        <p:attrNameLst>
                                          <p:attrName>style.visibility</p:attrName>
                                        </p:attrNameLst>
                                      </p:cBhvr>
                                      <p:to>
                                        <p:strVal val="visible"/>
                                      </p:to>
                                    </p:set>
                                    <p:animEffect transition="in" filter="fade">
                                      <p:cBhvr>
                                        <p:cTn id="43" dur="500"/>
                                        <p:tgtEl>
                                          <p:spTgt spid="26">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ortfolio">
  <p:cSld name="Portfolio">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6"/>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18" name="Google Shape;118;p16"/>
          <p:cNvGrpSpPr/>
          <p:nvPr/>
        </p:nvGrpSpPr>
        <p:grpSpPr>
          <a:xfrm>
            <a:off x="0" y="6824981"/>
            <a:ext cx="12192000" cy="45719"/>
            <a:chOff x="0" y="6756401"/>
            <a:chExt cx="12192000" cy="114300"/>
          </a:xfrm>
        </p:grpSpPr>
        <p:sp>
          <p:nvSpPr>
            <p:cNvPr id="119" name="Google Shape;119;p1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0" name="Google Shape;120;p1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1" name="Google Shape;121;p1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2" name="Google Shape;122;p1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3" name="Google Shape;123;p1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24" name="Google Shape;124;p16"/>
          <p:cNvGrpSpPr/>
          <p:nvPr/>
        </p:nvGrpSpPr>
        <p:grpSpPr>
          <a:xfrm>
            <a:off x="0" y="0"/>
            <a:ext cx="12192000" cy="45719"/>
            <a:chOff x="0" y="6756401"/>
            <a:chExt cx="12192000" cy="114300"/>
          </a:xfrm>
        </p:grpSpPr>
        <p:sp>
          <p:nvSpPr>
            <p:cNvPr id="125" name="Google Shape;125;p16"/>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6" name="Google Shape;126;p16"/>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7" name="Google Shape;127;p16"/>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 name="Google Shape;128;p16"/>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9" name="Google Shape;129;p16"/>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30" name="Google Shape;130;p16"/>
          <p:cNvSpPr>
            <a:spLocks noGrp="1"/>
          </p:cNvSpPr>
          <p:nvPr>
            <p:ph type="pic" idx="2"/>
          </p:nvPr>
        </p:nvSpPr>
        <p:spPr>
          <a:xfrm>
            <a:off x="6305095" y="1964898"/>
            <a:ext cx="4932000" cy="3600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131" name="Google Shape;131;p16"/>
          <p:cNvSpPr>
            <a:spLocks noGrp="1"/>
          </p:cNvSpPr>
          <p:nvPr>
            <p:ph type="pic" idx="3"/>
          </p:nvPr>
        </p:nvSpPr>
        <p:spPr>
          <a:xfrm>
            <a:off x="901531" y="1964898"/>
            <a:ext cx="4932000" cy="3600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lvl1pPr>
          </a:lstStyle>
          <a:p>
            <a:endParaRPr/>
          </a:p>
        </p:txBody>
      </p:sp>
      <p:sp>
        <p:nvSpPr>
          <p:cNvPr id="20" name="Slide Number Placeholder 1">
            <a:extLst>
              <a:ext uri="{FF2B5EF4-FFF2-40B4-BE49-F238E27FC236}">
                <a16:creationId xmlns:a16="http://schemas.microsoft.com/office/drawing/2014/main" id="{10DA56CE-9A7E-401A-8097-A20F419A9756}"/>
              </a:ext>
            </a:extLst>
          </p:cNvPr>
          <p:cNvSpPr txBox="1">
            <a:spLocks/>
          </p:cNvSpPr>
          <p:nvPr userDrawn="1"/>
        </p:nvSpPr>
        <p:spPr>
          <a:xfrm>
            <a:off x="11620362" y="6374502"/>
            <a:ext cx="436658"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19" name="TextBox 18">
            <a:extLst>
              <a:ext uri="{FF2B5EF4-FFF2-40B4-BE49-F238E27FC236}">
                <a16:creationId xmlns:a16="http://schemas.microsoft.com/office/drawing/2014/main" id="{DBC0FDF8-C298-433F-9521-A876C347FE7D}"/>
              </a:ext>
            </a:extLst>
          </p:cNvPr>
          <p:cNvSpPr txBox="1"/>
          <p:nvPr userDrawn="1"/>
        </p:nvSpPr>
        <p:spPr>
          <a:xfrm>
            <a:off x="4342821" y="6300825"/>
            <a:ext cx="3468174" cy="338554"/>
          </a:xfrm>
          <a:prstGeom prst="rect">
            <a:avLst/>
          </a:prstGeom>
          <a:solidFill>
            <a:schemeClr val="bg1"/>
          </a:solidFill>
        </p:spPr>
        <p:txBody>
          <a:bodyPr wrap="square" rtlCol="0">
            <a:spAutoFit/>
          </a:bodyPr>
          <a:lstStyle/>
          <a:p>
            <a:pPr algn="ctr"/>
            <a:r>
              <a:rPr lang="en-US" sz="1600" dirty="0">
                <a:solidFill>
                  <a:schemeClr val="accent1"/>
                </a:solidFill>
                <a:latin typeface="+mn-lt"/>
              </a:rPr>
              <a:t>Advanced Java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1">
                                            <p:txEl>
                                              <p:pRg st="0" end="0"/>
                                            </p:txEl>
                                          </p:spTgt>
                                        </p:tgtEl>
                                        <p:attrNameLst>
                                          <p:attrName>style.visibility</p:attrName>
                                        </p:attrNameLst>
                                      </p:cBhvr>
                                      <p:to>
                                        <p:strVal val="visible"/>
                                      </p:to>
                                    </p:set>
                                    <p:animEffect transition="in" filter="fade">
                                      <p:cBhvr>
                                        <p:cTn id="11" dur="500"/>
                                        <p:tgtEl>
                                          <p:spTgt spid="11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1">
                                            <p:txEl>
                                              <p:pRg st="1" end="1"/>
                                            </p:txEl>
                                          </p:spTgt>
                                        </p:tgtEl>
                                        <p:attrNameLst>
                                          <p:attrName>style.visibility</p:attrName>
                                        </p:attrNameLst>
                                      </p:cBhvr>
                                      <p:to>
                                        <p:strVal val="visible"/>
                                      </p:to>
                                    </p:set>
                                    <p:animEffect transition="in" filter="fade">
                                      <p:cBhvr>
                                        <p:cTn id="15" dur="500"/>
                                        <p:tgtEl>
                                          <p:spTgt spid="111">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1">
                                            <p:txEl>
                                              <p:pRg st="2" end="2"/>
                                            </p:txEl>
                                          </p:spTgt>
                                        </p:tgtEl>
                                        <p:attrNameLst>
                                          <p:attrName>style.visibility</p:attrName>
                                        </p:attrNameLst>
                                      </p:cBhvr>
                                      <p:to>
                                        <p:strVal val="visible"/>
                                      </p:to>
                                    </p:set>
                                    <p:animEffect transition="in" filter="fade">
                                      <p:cBhvr>
                                        <p:cTn id="19" dur="500"/>
                                        <p:tgtEl>
                                          <p:spTgt spid="111">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1">
                                            <p:txEl>
                                              <p:pRg st="3" end="3"/>
                                            </p:txEl>
                                          </p:spTgt>
                                        </p:tgtEl>
                                        <p:attrNameLst>
                                          <p:attrName>style.visibility</p:attrName>
                                        </p:attrNameLst>
                                      </p:cBhvr>
                                      <p:to>
                                        <p:strVal val="visible"/>
                                      </p:to>
                                    </p:set>
                                    <p:animEffect transition="in" filter="fade">
                                      <p:cBhvr>
                                        <p:cTn id="23" dur="500"/>
                                        <p:tgtEl>
                                          <p:spTgt spid="111">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1">
                                            <p:txEl>
                                              <p:pRg st="4" end="4"/>
                                            </p:txEl>
                                          </p:spTgt>
                                        </p:tgtEl>
                                        <p:attrNameLst>
                                          <p:attrName>style.visibility</p:attrName>
                                        </p:attrNameLst>
                                      </p:cBhvr>
                                      <p:to>
                                        <p:strVal val="visible"/>
                                      </p:to>
                                    </p:set>
                                    <p:animEffect transition="in" filter="fade">
                                      <p:cBhvr>
                                        <p:cTn id="27" dur="500"/>
                                        <p:tgtEl>
                                          <p:spTgt spid="111">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1">
                                            <p:txEl>
                                              <p:pRg st="5" end="5"/>
                                            </p:txEl>
                                          </p:spTgt>
                                        </p:tgtEl>
                                        <p:attrNameLst>
                                          <p:attrName>style.visibility</p:attrName>
                                        </p:attrNameLst>
                                      </p:cBhvr>
                                      <p:to>
                                        <p:strVal val="visible"/>
                                      </p:to>
                                    </p:set>
                                    <p:animEffect transition="in" filter="fade">
                                      <p:cBhvr>
                                        <p:cTn id="31" dur="500"/>
                                        <p:tgtEl>
                                          <p:spTgt spid="111">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1">
                                            <p:txEl>
                                              <p:pRg st="6" end="6"/>
                                            </p:txEl>
                                          </p:spTgt>
                                        </p:tgtEl>
                                        <p:attrNameLst>
                                          <p:attrName>style.visibility</p:attrName>
                                        </p:attrNameLst>
                                      </p:cBhvr>
                                      <p:to>
                                        <p:strVal val="visible"/>
                                      </p:to>
                                    </p:set>
                                    <p:animEffect transition="in" filter="fade">
                                      <p:cBhvr>
                                        <p:cTn id="35" dur="500"/>
                                        <p:tgtEl>
                                          <p:spTgt spid="111">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1">
                                            <p:txEl>
                                              <p:pRg st="7" end="7"/>
                                            </p:txEl>
                                          </p:spTgt>
                                        </p:tgtEl>
                                        <p:attrNameLst>
                                          <p:attrName>style.visibility</p:attrName>
                                        </p:attrNameLst>
                                      </p:cBhvr>
                                      <p:to>
                                        <p:strVal val="visible"/>
                                      </p:to>
                                    </p:set>
                                    <p:animEffect transition="in" filter="fade">
                                      <p:cBhvr>
                                        <p:cTn id="39" dur="500"/>
                                        <p:tgtEl>
                                          <p:spTgt spid="111">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1">
                                            <p:txEl>
                                              <p:pRg st="8" end="8"/>
                                            </p:txEl>
                                          </p:spTgt>
                                        </p:tgtEl>
                                        <p:attrNameLst>
                                          <p:attrName>style.visibility</p:attrName>
                                        </p:attrNameLst>
                                      </p:cBhvr>
                                      <p:to>
                                        <p:strVal val="visible"/>
                                      </p:to>
                                    </p:set>
                                    <p:animEffect transition="in" filter="fade">
                                      <p:cBhvr>
                                        <p:cTn id="43" dur="500"/>
                                        <p:tgtEl>
                                          <p:spTgt spid="111">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500"/>
                                        <p:tgtEl>
                                          <p:spTgt spid="131"/>
                                        </p:tgtEl>
                                      </p:cBhvr>
                                    </p:animEffect>
                                  </p:childTnLst>
                                </p:cTn>
                              </p:par>
                              <p:par>
                                <p:cTn id="48" presetID="10" presetClass="entr" presetSubtype="0" fill="hold" nodeType="withEffect">
                                  <p:stCondLst>
                                    <p:cond delay="0"/>
                                  </p:stCondLst>
                                  <p:childTnLst>
                                    <p:set>
                                      <p:cBhvr>
                                        <p:cTn id="49" dur="1" fill="hold">
                                          <p:stCondLst>
                                            <p:cond delay="0"/>
                                          </p:stCondLst>
                                        </p:cTn>
                                        <p:tgtEl>
                                          <p:spTgt spid="130"/>
                                        </p:tgtEl>
                                        <p:attrNameLst>
                                          <p:attrName>style.visibility</p:attrName>
                                        </p:attrNameLst>
                                      </p:cBhvr>
                                      <p:to>
                                        <p:strVal val="visible"/>
                                      </p:to>
                                    </p:set>
                                    <p:animEffect transition="in" filter="fade">
                                      <p:cBhvr>
                                        <p:cTn id="5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Picture Portfolio">
  <p:cSld name="Big Picture Portfolio">
    <p:spTree>
      <p:nvGrpSpPr>
        <p:cNvPr id="1" name="Shape 1104"/>
        <p:cNvGrpSpPr/>
        <p:nvPr/>
      </p:nvGrpSpPr>
      <p:grpSpPr>
        <a:xfrm>
          <a:off x="0" y="0"/>
          <a:ext cx="0" cy="0"/>
          <a:chOff x="0" y="0"/>
          <a:chExt cx="0" cy="0"/>
        </a:xfrm>
      </p:grpSpPr>
      <p:sp>
        <p:nvSpPr>
          <p:cNvPr id="1105" name="Google Shape;1105;p51"/>
          <p:cNvSpPr txBox="1">
            <a:spLocks noGrp="1"/>
          </p:cNvSpPr>
          <p:nvPr>
            <p:ph type="title"/>
          </p:nvPr>
        </p:nvSpPr>
        <p:spPr>
          <a:xfrm>
            <a:off x="845761" y="420593"/>
            <a:ext cx="10515600" cy="91168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400"/>
              <a:buFont typeface="Lato"/>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9" name="Google Shape;1109;p51"/>
          <p:cNvSpPr txBox="1">
            <a:spLocks noGrp="1"/>
          </p:cNvSpPr>
          <p:nvPr>
            <p:ph type="body" idx="1"/>
          </p:nvPr>
        </p:nvSpPr>
        <p:spPr>
          <a:xfrm>
            <a:off x="845761" y="1138779"/>
            <a:ext cx="10515600" cy="36671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2"/>
              </a:buClr>
              <a:buSzPts val="2000"/>
              <a:buNone/>
              <a:defRPr sz="2000">
                <a:solidFill>
                  <a:schemeClr val="l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116" name="Google Shape;1116;p51"/>
          <p:cNvGrpSpPr/>
          <p:nvPr/>
        </p:nvGrpSpPr>
        <p:grpSpPr>
          <a:xfrm>
            <a:off x="0" y="6824981"/>
            <a:ext cx="12192000" cy="45719"/>
            <a:chOff x="0" y="6756401"/>
            <a:chExt cx="12192000" cy="114300"/>
          </a:xfrm>
        </p:grpSpPr>
        <p:sp>
          <p:nvSpPr>
            <p:cNvPr id="1117" name="Google Shape;1117;p5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18" name="Google Shape;1118;p5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19" name="Google Shape;1119;p5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0" name="Google Shape;1120;p5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1" name="Google Shape;1121;p5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122" name="Google Shape;1122;p51"/>
          <p:cNvGrpSpPr/>
          <p:nvPr/>
        </p:nvGrpSpPr>
        <p:grpSpPr>
          <a:xfrm>
            <a:off x="0" y="0"/>
            <a:ext cx="12192000" cy="45719"/>
            <a:chOff x="0" y="6756401"/>
            <a:chExt cx="12192000" cy="114300"/>
          </a:xfrm>
        </p:grpSpPr>
        <p:sp>
          <p:nvSpPr>
            <p:cNvPr id="1123" name="Google Shape;1123;p51"/>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4" name="Google Shape;1124;p51"/>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5" name="Google Shape;1125;p51"/>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6" name="Google Shape;1126;p51"/>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127" name="Google Shape;1127;p51"/>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128" name="Google Shape;1128;p51"/>
          <p:cNvSpPr>
            <a:spLocks noGrp="1"/>
          </p:cNvSpPr>
          <p:nvPr>
            <p:ph type="pic" idx="2"/>
          </p:nvPr>
        </p:nvSpPr>
        <p:spPr>
          <a:xfrm>
            <a:off x="563034" y="1719343"/>
            <a:ext cx="11074399" cy="444250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9" name="Slide Number Placeholder 1">
            <a:extLst>
              <a:ext uri="{FF2B5EF4-FFF2-40B4-BE49-F238E27FC236}">
                <a16:creationId xmlns:a16="http://schemas.microsoft.com/office/drawing/2014/main" id="{DC535451-9BD8-407C-9266-17230C8E7BFB}"/>
              </a:ext>
            </a:extLst>
          </p:cNvPr>
          <p:cNvSpPr txBox="1">
            <a:spLocks/>
          </p:cNvSpPr>
          <p:nvPr userDrawn="1"/>
        </p:nvSpPr>
        <p:spPr>
          <a:xfrm>
            <a:off x="11620362" y="6374502"/>
            <a:ext cx="436658"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18" name="TextBox 17">
            <a:extLst>
              <a:ext uri="{FF2B5EF4-FFF2-40B4-BE49-F238E27FC236}">
                <a16:creationId xmlns:a16="http://schemas.microsoft.com/office/drawing/2014/main" id="{355ED2A3-E1C2-4E7B-8145-475FD7BF672B}"/>
              </a:ext>
            </a:extLst>
          </p:cNvPr>
          <p:cNvSpPr txBox="1"/>
          <p:nvPr userDrawn="1"/>
        </p:nvSpPr>
        <p:spPr>
          <a:xfrm>
            <a:off x="4342821" y="6300825"/>
            <a:ext cx="3468174" cy="338554"/>
          </a:xfrm>
          <a:prstGeom prst="rect">
            <a:avLst/>
          </a:prstGeom>
          <a:solidFill>
            <a:schemeClr val="bg1"/>
          </a:solidFill>
        </p:spPr>
        <p:txBody>
          <a:bodyPr wrap="square" rtlCol="0">
            <a:spAutoFit/>
          </a:bodyPr>
          <a:lstStyle/>
          <a:p>
            <a:pPr algn="ctr"/>
            <a:r>
              <a:rPr lang="en-US" sz="1600" dirty="0">
                <a:solidFill>
                  <a:schemeClr val="accent1"/>
                </a:solidFill>
                <a:latin typeface="+mn-lt"/>
              </a:rPr>
              <a:t>Advanced Java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5"/>
                                        </p:tgtEl>
                                        <p:attrNameLst>
                                          <p:attrName>style.visibility</p:attrName>
                                        </p:attrNameLst>
                                      </p:cBhvr>
                                      <p:to>
                                        <p:strVal val="visible"/>
                                      </p:to>
                                    </p:set>
                                    <p:animEffect transition="in" filter="fade">
                                      <p:cBhvr>
                                        <p:cTn id="7" dur="500"/>
                                        <p:tgtEl>
                                          <p:spTgt spid="1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9">
                                            <p:txEl>
                                              <p:pRg st="0" end="0"/>
                                            </p:txEl>
                                          </p:spTgt>
                                        </p:tgtEl>
                                        <p:attrNameLst>
                                          <p:attrName>style.visibility</p:attrName>
                                        </p:attrNameLst>
                                      </p:cBhvr>
                                      <p:to>
                                        <p:strVal val="visible"/>
                                      </p:to>
                                    </p:set>
                                    <p:animEffect transition="in" filter="fade">
                                      <p:cBhvr>
                                        <p:cTn id="11" dur="500"/>
                                        <p:tgtEl>
                                          <p:spTgt spid="110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09">
                                            <p:txEl>
                                              <p:pRg st="1" end="1"/>
                                            </p:txEl>
                                          </p:spTgt>
                                        </p:tgtEl>
                                        <p:attrNameLst>
                                          <p:attrName>style.visibility</p:attrName>
                                        </p:attrNameLst>
                                      </p:cBhvr>
                                      <p:to>
                                        <p:strVal val="visible"/>
                                      </p:to>
                                    </p:set>
                                    <p:animEffect transition="in" filter="fade">
                                      <p:cBhvr>
                                        <p:cTn id="15" dur="500"/>
                                        <p:tgtEl>
                                          <p:spTgt spid="1109">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09">
                                            <p:txEl>
                                              <p:pRg st="2" end="2"/>
                                            </p:txEl>
                                          </p:spTgt>
                                        </p:tgtEl>
                                        <p:attrNameLst>
                                          <p:attrName>style.visibility</p:attrName>
                                        </p:attrNameLst>
                                      </p:cBhvr>
                                      <p:to>
                                        <p:strVal val="visible"/>
                                      </p:to>
                                    </p:set>
                                    <p:animEffect transition="in" filter="fade">
                                      <p:cBhvr>
                                        <p:cTn id="19" dur="500"/>
                                        <p:tgtEl>
                                          <p:spTgt spid="1109">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09">
                                            <p:txEl>
                                              <p:pRg st="3" end="3"/>
                                            </p:txEl>
                                          </p:spTgt>
                                        </p:tgtEl>
                                        <p:attrNameLst>
                                          <p:attrName>style.visibility</p:attrName>
                                        </p:attrNameLst>
                                      </p:cBhvr>
                                      <p:to>
                                        <p:strVal val="visible"/>
                                      </p:to>
                                    </p:set>
                                    <p:animEffect transition="in" filter="fade">
                                      <p:cBhvr>
                                        <p:cTn id="23" dur="500"/>
                                        <p:tgtEl>
                                          <p:spTgt spid="1109">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09">
                                            <p:txEl>
                                              <p:pRg st="4" end="4"/>
                                            </p:txEl>
                                          </p:spTgt>
                                        </p:tgtEl>
                                        <p:attrNameLst>
                                          <p:attrName>style.visibility</p:attrName>
                                        </p:attrNameLst>
                                      </p:cBhvr>
                                      <p:to>
                                        <p:strVal val="visible"/>
                                      </p:to>
                                    </p:set>
                                    <p:animEffect transition="in" filter="fade">
                                      <p:cBhvr>
                                        <p:cTn id="27" dur="500"/>
                                        <p:tgtEl>
                                          <p:spTgt spid="1109">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09">
                                            <p:txEl>
                                              <p:pRg st="5" end="5"/>
                                            </p:txEl>
                                          </p:spTgt>
                                        </p:tgtEl>
                                        <p:attrNameLst>
                                          <p:attrName>style.visibility</p:attrName>
                                        </p:attrNameLst>
                                      </p:cBhvr>
                                      <p:to>
                                        <p:strVal val="visible"/>
                                      </p:to>
                                    </p:set>
                                    <p:animEffect transition="in" filter="fade">
                                      <p:cBhvr>
                                        <p:cTn id="31" dur="500"/>
                                        <p:tgtEl>
                                          <p:spTgt spid="1109">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109">
                                            <p:txEl>
                                              <p:pRg st="6" end="6"/>
                                            </p:txEl>
                                          </p:spTgt>
                                        </p:tgtEl>
                                        <p:attrNameLst>
                                          <p:attrName>style.visibility</p:attrName>
                                        </p:attrNameLst>
                                      </p:cBhvr>
                                      <p:to>
                                        <p:strVal val="visible"/>
                                      </p:to>
                                    </p:set>
                                    <p:animEffect transition="in" filter="fade">
                                      <p:cBhvr>
                                        <p:cTn id="35" dur="500"/>
                                        <p:tgtEl>
                                          <p:spTgt spid="1109">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109">
                                            <p:txEl>
                                              <p:pRg st="7" end="7"/>
                                            </p:txEl>
                                          </p:spTgt>
                                        </p:tgtEl>
                                        <p:attrNameLst>
                                          <p:attrName>style.visibility</p:attrName>
                                        </p:attrNameLst>
                                      </p:cBhvr>
                                      <p:to>
                                        <p:strVal val="visible"/>
                                      </p:to>
                                    </p:set>
                                    <p:animEffect transition="in" filter="fade">
                                      <p:cBhvr>
                                        <p:cTn id="39" dur="500"/>
                                        <p:tgtEl>
                                          <p:spTgt spid="1109">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09">
                                            <p:txEl>
                                              <p:pRg st="8" end="8"/>
                                            </p:txEl>
                                          </p:spTgt>
                                        </p:tgtEl>
                                        <p:attrNameLst>
                                          <p:attrName>style.visibility</p:attrName>
                                        </p:attrNameLst>
                                      </p:cBhvr>
                                      <p:to>
                                        <p:strVal val="visible"/>
                                      </p:to>
                                    </p:set>
                                    <p:animEffect transition="in" filter="fade">
                                      <p:cBhvr>
                                        <p:cTn id="43" dur="500"/>
                                        <p:tgtEl>
                                          <p:spTgt spid="1109">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128"/>
                                        </p:tgtEl>
                                        <p:attrNameLst>
                                          <p:attrName>style.visibility</p:attrName>
                                        </p:attrNameLst>
                                      </p:cBhvr>
                                      <p:to>
                                        <p:strVal val="visible"/>
                                      </p:to>
                                    </p:set>
                                    <p:animEffect transition="in" filter="fade">
                                      <p:cBhvr>
                                        <p:cTn id="47" dur="500"/>
                                        <p:tgtEl>
                                          <p:spTgt spid="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71"/>
        <p:cNvGrpSpPr/>
        <p:nvPr/>
      </p:nvGrpSpPr>
      <p:grpSpPr>
        <a:xfrm>
          <a:off x="0" y="0"/>
          <a:ext cx="0" cy="0"/>
          <a:chOff x="0" y="0"/>
          <a:chExt cx="0" cy="0"/>
        </a:xfrm>
      </p:grpSpPr>
      <p:grpSp>
        <p:nvGrpSpPr>
          <p:cNvPr id="1278" name="Google Shape;1278;p58"/>
          <p:cNvGrpSpPr/>
          <p:nvPr/>
        </p:nvGrpSpPr>
        <p:grpSpPr>
          <a:xfrm>
            <a:off x="0" y="6824981"/>
            <a:ext cx="12192000" cy="45719"/>
            <a:chOff x="0" y="6756401"/>
            <a:chExt cx="12192000" cy="114300"/>
          </a:xfrm>
        </p:grpSpPr>
        <p:sp>
          <p:nvSpPr>
            <p:cNvPr id="1279" name="Google Shape;1279;p5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0" name="Google Shape;1280;p5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1" name="Google Shape;1281;p5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2" name="Google Shape;1282;p5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3" name="Google Shape;1283;p5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grpSp>
        <p:nvGrpSpPr>
          <p:cNvPr id="1284" name="Google Shape;1284;p58"/>
          <p:cNvGrpSpPr/>
          <p:nvPr/>
        </p:nvGrpSpPr>
        <p:grpSpPr>
          <a:xfrm>
            <a:off x="0" y="0"/>
            <a:ext cx="12192000" cy="45719"/>
            <a:chOff x="0" y="6756401"/>
            <a:chExt cx="12192000" cy="114300"/>
          </a:xfrm>
        </p:grpSpPr>
        <p:sp>
          <p:nvSpPr>
            <p:cNvPr id="1285" name="Google Shape;1285;p58"/>
            <p:cNvSpPr/>
            <p:nvPr/>
          </p:nvSpPr>
          <p:spPr>
            <a:xfrm>
              <a:off x="0" y="6756401"/>
              <a:ext cx="2443207" cy="114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6" name="Google Shape;1286;p58"/>
            <p:cNvSpPr/>
            <p:nvPr/>
          </p:nvSpPr>
          <p:spPr>
            <a:xfrm>
              <a:off x="2427653" y="6756401"/>
              <a:ext cx="2443207" cy="1143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7" name="Google Shape;1287;p58"/>
            <p:cNvSpPr/>
            <p:nvPr/>
          </p:nvSpPr>
          <p:spPr>
            <a:xfrm>
              <a:off x="4855305" y="6756401"/>
              <a:ext cx="2443207" cy="1143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8" name="Google Shape;1288;p58"/>
            <p:cNvSpPr/>
            <p:nvPr/>
          </p:nvSpPr>
          <p:spPr>
            <a:xfrm>
              <a:off x="7305656" y="6756401"/>
              <a:ext cx="2443207" cy="1143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1289" name="Google Shape;1289;p58"/>
            <p:cNvSpPr/>
            <p:nvPr/>
          </p:nvSpPr>
          <p:spPr>
            <a:xfrm>
              <a:off x="9748793" y="6756401"/>
              <a:ext cx="2443207" cy="11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grpSp>
      <p:sp>
        <p:nvSpPr>
          <p:cNvPr id="16" name="Slide Number Placeholder 1">
            <a:extLst>
              <a:ext uri="{FF2B5EF4-FFF2-40B4-BE49-F238E27FC236}">
                <a16:creationId xmlns:a16="http://schemas.microsoft.com/office/drawing/2014/main" id="{52933C64-2E4E-455A-AFFA-8B270D33DFD6}"/>
              </a:ext>
            </a:extLst>
          </p:cNvPr>
          <p:cNvSpPr txBox="1">
            <a:spLocks/>
          </p:cNvSpPr>
          <p:nvPr userDrawn="1"/>
        </p:nvSpPr>
        <p:spPr>
          <a:xfrm>
            <a:off x="11620362" y="6374502"/>
            <a:ext cx="436658"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888888"/>
                </a:solidFill>
                <a:latin typeface="Open Sans"/>
                <a:ea typeface="Open Sans"/>
                <a:cs typeface="Open Sans"/>
                <a:sym typeface="Open Sans"/>
              </a:defRPr>
            </a:lvl9pPr>
          </a:lstStyle>
          <a:p>
            <a:fld id="{00000000-1234-1234-1234-123412341234}" type="slidenum">
              <a:rPr lang="en-US" smtClean="0"/>
              <a:pPr/>
              <a:t>‹#›</a:t>
            </a:fld>
            <a:endParaRPr lang="en-US" dirty="0"/>
          </a:p>
        </p:txBody>
      </p:sp>
      <p:sp>
        <p:nvSpPr>
          <p:cNvPr id="2" name="TextBox 1">
            <a:extLst>
              <a:ext uri="{FF2B5EF4-FFF2-40B4-BE49-F238E27FC236}">
                <a16:creationId xmlns:a16="http://schemas.microsoft.com/office/drawing/2014/main" id="{9CC3F93A-4D67-46C0-884E-DEE5D962778B}"/>
              </a:ext>
            </a:extLst>
          </p:cNvPr>
          <p:cNvSpPr txBox="1"/>
          <p:nvPr userDrawn="1"/>
        </p:nvSpPr>
        <p:spPr>
          <a:xfrm>
            <a:off x="4342821" y="6300825"/>
            <a:ext cx="3468174" cy="338554"/>
          </a:xfrm>
          <a:prstGeom prst="rect">
            <a:avLst/>
          </a:prstGeom>
          <a:solidFill>
            <a:schemeClr val="bg1"/>
          </a:solidFill>
        </p:spPr>
        <p:txBody>
          <a:bodyPr wrap="square" rtlCol="0">
            <a:spAutoFit/>
          </a:bodyPr>
          <a:lstStyle/>
          <a:p>
            <a:pPr algn="ctr"/>
            <a:r>
              <a:rPr lang="en-US" sz="1600" dirty="0">
                <a:solidFill>
                  <a:schemeClr val="accent1"/>
                </a:solidFill>
                <a:latin typeface="+mn-lt"/>
              </a:rPr>
              <a:t>Advanced Java</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file:////Users/rohanrajore/Library/Containers/com.microsoft.Outlook/Data/Library/Caches/Signatures/signature_1874630819"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Lato"/>
              <a:buNone/>
              <a:defRPr sz="4400" b="0" i="0" u="none" strike="noStrike" cap="non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r>
              <a:rPr lang="en-US" dirty="0"/>
              <a:t>Main Heading</a:t>
            </a:r>
          </a:p>
          <a:p>
            <a:pPr lvl="1"/>
            <a:r>
              <a:rPr lang="en-US" dirty="0"/>
              <a:t>Sub heading</a:t>
            </a:r>
          </a:p>
          <a:p>
            <a:pPr lvl="2"/>
            <a:r>
              <a:rPr lang="en-US" dirty="0"/>
              <a:t>Sub Sub heading</a:t>
            </a:r>
          </a:p>
          <a:p>
            <a:pPr lvl="1"/>
            <a:endParaRPr dirty="0"/>
          </a:p>
        </p:txBody>
      </p:sp>
      <p:sp>
        <p:nvSpPr>
          <p:cNvPr id="14" name="Google Shape;14;p11"/>
          <p:cNvSpPr txBox="1">
            <a:spLocks noGrp="1"/>
          </p:cNvSpPr>
          <p:nvPr>
            <p:ph type="sldNum" idx="12"/>
          </p:nvPr>
        </p:nvSpPr>
        <p:spPr>
          <a:xfrm>
            <a:off x="11620362" y="6374502"/>
            <a:ext cx="436658"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dirty="0"/>
          </a:p>
        </p:txBody>
      </p:sp>
      <p:sp>
        <p:nvSpPr>
          <p:cNvPr id="7" name="Google Shape;13;p11">
            <a:extLst>
              <a:ext uri="{FF2B5EF4-FFF2-40B4-BE49-F238E27FC236}">
                <a16:creationId xmlns:a16="http://schemas.microsoft.com/office/drawing/2014/main" id="{BF7FD7A2-F760-4C42-9531-985614A37EAB}"/>
              </a:ext>
            </a:extLst>
          </p:cNvPr>
          <p:cNvSpPr txBox="1">
            <a:spLocks/>
          </p:cNvSpPr>
          <p:nvPr userDrawn="1"/>
        </p:nvSpPr>
        <p:spPr>
          <a:xfrm>
            <a:off x="2782957" y="6580188"/>
            <a:ext cx="6583679" cy="21770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D4D4D"/>
              </a:buClr>
              <a:buSzPct val="100000"/>
              <a:buFont typeface="Tahoma" pitchFamily="34" charset="0"/>
              <a:buNone/>
              <a:tabLst>
                <a:tab pos="5767388" algn="r"/>
              </a:tabLst>
              <a:defRPr lang="en-US" sz="1100" b="1" i="0" u="none" strike="noStrike" cap="none">
                <a:solidFill>
                  <a:schemeClr val="accent2">
                    <a:lumMod val="50000"/>
                  </a:schemeClr>
                </a:solidFill>
                <a:effectLst/>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Open Sans"/>
                <a:ea typeface="Open Sans"/>
                <a:cs typeface="Open Sans"/>
                <a:sym typeface="Open Sans"/>
              </a:defRPr>
            </a:lvl9pPr>
          </a:lstStyle>
          <a:p>
            <a:pPr algn="ctr" eaLnBrk="1" hangingPunct="1">
              <a:spcBef>
                <a:spcPts val="0"/>
              </a:spcBef>
              <a:buClr>
                <a:srgbClr val="4D4D4D"/>
              </a:buClr>
              <a:buSzPct val="100000"/>
              <a:buFont typeface="Tahoma" charset="0"/>
              <a:buNone/>
              <a:defRPr/>
            </a:pPr>
            <a:r>
              <a:rPr lang="en-US" sz="800" b="0" dirty="0">
                <a:solidFill>
                  <a:srgbClr val="4D4D4D"/>
                </a:solidFill>
                <a:latin typeface="Tahoma" charset="0"/>
              </a:rPr>
              <a:t>© 2021</a:t>
            </a:r>
            <a:r>
              <a:rPr lang="en-US" sz="800" b="0" baseline="0" dirty="0">
                <a:solidFill>
                  <a:srgbClr val="4D4D4D"/>
                </a:solidFill>
                <a:latin typeface="Tahoma" charset="0"/>
              </a:rPr>
              <a:t> </a:t>
            </a:r>
            <a:r>
              <a:rPr lang="en-US" sz="800" b="0" dirty="0">
                <a:solidFill>
                  <a:srgbClr val="4D4D4D"/>
                </a:solidFill>
                <a:latin typeface="Tahoma" charset="0"/>
              </a:rPr>
              <a:t>Copyright TechEd Trainings, LLP. All rights reserved. Not to be reproduced without prior written consent.</a:t>
            </a:r>
          </a:p>
        </p:txBody>
      </p:sp>
      <p:cxnSp>
        <p:nvCxnSpPr>
          <p:cNvPr id="3" name="Straight Connector 2">
            <a:extLst>
              <a:ext uri="{FF2B5EF4-FFF2-40B4-BE49-F238E27FC236}">
                <a16:creationId xmlns:a16="http://schemas.microsoft.com/office/drawing/2014/main" id="{D0874163-10F7-994B-A490-037E5D797684}"/>
              </a:ext>
            </a:extLst>
          </p:cNvPr>
          <p:cNvCxnSpPr>
            <a:cxnSpLocks/>
          </p:cNvCxnSpPr>
          <p:nvPr userDrawn="1"/>
        </p:nvCxnSpPr>
        <p:spPr>
          <a:xfrm>
            <a:off x="0" y="6272375"/>
            <a:ext cx="1219200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2">
            <a:extLst>
              <a:ext uri="{FF2B5EF4-FFF2-40B4-BE49-F238E27FC236}">
                <a16:creationId xmlns:a16="http://schemas.microsoft.com/office/drawing/2014/main" id="{014920EA-7186-7143-834A-55A5B3C24514}"/>
              </a:ext>
            </a:extLst>
          </p:cNvPr>
          <p:cNvSpPr>
            <a:spLocks noChangeArrowheads="1"/>
          </p:cNvSpPr>
          <p:nvPr userDrawn="1"/>
        </p:nvSpPr>
        <p:spPr bwMode="auto">
          <a:xfrm>
            <a:off x="1324016" y="46992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signature_1874630819">
            <a:extLst>
              <a:ext uri="{FF2B5EF4-FFF2-40B4-BE49-F238E27FC236}">
                <a16:creationId xmlns:a16="http://schemas.microsoft.com/office/drawing/2014/main" id="{020C3021-7DF7-F241-B9D3-8F94D638D928}"/>
              </a:ext>
            </a:extLst>
          </p:cNvPr>
          <p:cNvPicPr>
            <a:picLocks noChangeAspect="1" noChangeArrowheads="1"/>
          </p:cNvPicPr>
          <p:nvPr userDrawn="1"/>
        </p:nvPicPr>
        <p:blipFill>
          <a:blip r:embed="rId6" r:link="rId7">
            <a:extLst>
              <a:ext uri="{28A0092B-C50C-407E-A947-70E740481C1C}">
                <a14:useLocalDpi xmlns:a14="http://schemas.microsoft.com/office/drawing/2010/main" val="0"/>
              </a:ext>
            </a:extLst>
          </a:blip>
          <a:srcRect/>
          <a:stretch>
            <a:fillRect/>
          </a:stretch>
        </p:blipFill>
        <p:spPr bwMode="auto">
          <a:xfrm>
            <a:off x="624177" y="6383555"/>
            <a:ext cx="1057275"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veric Systems - Temenos">
            <a:extLst>
              <a:ext uri="{FF2B5EF4-FFF2-40B4-BE49-F238E27FC236}">
                <a16:creationId xmlns:a16="http://schemas.microsoft.com/office/drawing/2014/main" id="{CA0C6FCA-5900-1141-A10C-2F57D13F7DCB}"/>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137058" y="6209219"/>
            <a:ext cx="1152938" cy="64878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56091392-2275-D74B-8BC3-F61C150C63BB}"/>
              </a:ext>
            </a:extLst>
          </p:cNvPr>
          <p:cNvCxnSpPr>
            <a:cxnSpLocks/>
          </p:cNvCxnSpPr>
          <p:nvPr userDrawn="1"/>
        </p:nvCxnSpPr>
        <p:spPr>
          <a:xfrm>
            <a:off x="2262000" y="6281243"/>
            <a:ext cx="0" cy="585624"/>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83C55A-3F26-B54F-8444-A8074C7CC90A}"/>
              </a:ext>
            </a:extLst>
          </p:cNvPr>
          <p:cNvCxnSpPr>
            <a:cxnSpLocks/>
          </p:cNvCxnSpPr>
          <p:nvPr userDrawn="1"/>
        </p:nvCxnSpPr>
        <p:spPr>
          <a:xfrm>
            <a:off x="11476724" y="6281243"/>
            <a:ext cx="0" cy="585624"/>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4D0B00E-5A92-7645-B4B3-7ED6A55FFD92}"/>
              </a:ext>
            </a:extLst>
          </p:cNvPr>
          <p:cNvCxnSpPr>
            <a:cxnSpLocks/>
          </p:cNvCxnSpPr>
          <p:nvPr userDrawn="1"/>
        </p:nvCxnSpPr>
        <p:spPr>
          <a:xfrm>
            <a:off x="9931671" y="6282434"/>
            <a:ext cx="0" cy="585624"/>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51E1F8E-739A-E443-85DB-7358461EDD02}"/>
              </a:ext>
            </a:extLst>
          </p:cNvPr>
          <p:cNvSpPr txBox="1"/>
          <p:nvPr userDrawn="1"/>
        </p:nvSpPr>
        <p:spPr>
          <a:xfrm>
            <a:off x="4536152" y="6309553"/>
            <a:ext cx="31213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accent1"/>
                </a:solidFill>
              </a:rPr>
              <a:t>Object-Oriented Analysis and Design</a:t>
            </a:r>
          </a:p>
          <a:p>
            <a:endParaRPr lang="en-US" dirty="0"/>
          </a:p>
        </p:txBody>
      </p:sp>
    </p:spTree>
  </p:cSld>
  <p:clrMap bg1="lt1" tx1="dk1" bg2="dk2" tx2="lt2" accent1="accent1" accent2="accent2" accent3="accent3" accent4="accent4" accent5="accent5" accent6="accent6" hlink="hlink" folHlink="folHlink"/>
  <p:sldLayoutIdLst>
    <p:sldLayoutId id="2147483708" r:id="rId1"/>
    <p:sldLayoutId id="2147483653" r:id="rId2"/>
    <p:sldLayoutId id="2147483688" r:id="rId3"/>
    <p:sldLayoutId id="2147483695" r:id="rId4"/>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1.emf"/><Relationship Id="rId5" Type="http://schemas.openxmlformats.org/officeDocument/2006/relationships/oleObject" Target="../embeddings/oleObject2.bin"/><Relationship Id="rId4" Type="http://schemas.openxmlformats.org/officeDocument/2006/relationships/image" Target="../media/image20.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oleObject" Target="../embeddings/oleObject4.bin"/><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2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32.emf"/></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33.emf"/><Relationship Id="rId4" Type="http://schemas.openxmlformats.org/officeDocument/2006/relationships/oleObject" Target="../embeddings/oleObject7.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34.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85491" y="2718036"/>
            <a:ext cx="5559535" cy="1421928"/>
          </a:xfrm>
          <a:prstGeom prst="rect">
            <a:avLst/>
          </a:prstGeom>
          <a:noFill/>
        </p:spPr>
        <p:txBody>
          <a:bodyPr wrap="none" rtlCol="0">
            <a:spAutoFit/>
          </a:bodyPr>
          <a:lstStyle/>
          <a:p>
            <a:pPr lvl="0">
              <a:lnSpc>
                <a:spcPct val="90000"/>
              </a:lnSpc>
              <a:buClr>
                <a:schemeClr val="dk1"/>
              </a:buClr>
              <a:buSzPts val="5400"/>
            </a:pPr>
            <a:r>
              <a:rPr lang="en-US" sz="4800" b="1">
                <a:solidFill>
                  <a:schemeClr val="accent1"/>
                </a:solidFill>
                <a:latin typeface="Lato"/>
                <a:ea typeface="Lato"/>
                <a:cs typeface="Lato"/>
                <a:sym typeface="Verdana"/>
              </a:rPr>
              <a:t>Chapter 6:</a:t>
            </a:r>
            <a:endParaRPr lang="en-US" sz="4800" b="1" dirty="0">
              <a:solidFill>
                <a:schemeClr val="accent1"/>
              </a:solidFill>
              <a:latin typeface="Lato"/>
              <a:ea typeface="Lato"/>
              <a:cs typeface="Lato"/>
              <a:sym typeface="Verdana"/>
            </a:endParaRPr>
          </a:p>
          <a:p>
            <a:pPr lvl="0">
              <a:lnSpc>
                <a:spcPct val="90000"/>
              </a:lnSpc>
              <a:buClr>
                <a:schemeClr val="dk1"/>
              </a:buClr>
              <a:buSzPts val="5400"/>
            </a:pPr>
            <a:r>
              <a:rPr lang="en-US" sz="4800" b="1" dirty="0">
                <a:solidFill>
                  <a:schemeClr val="accent1"/>
                </a:solidFill>
                <a:latin typeface="Lato"/>
                <a:ea typeface="Lato"/>
                <a:cs typeface="Lato"/>
                <a:sym typeface="Verdana"/>
              </a:rPr>
              <a:t>Good Code Design</a:t>
            </a:r>
            <a:endParaRPr lang="en-US" sz="4800" b="1" dirty="0">
              <a:solidFill>
                <a:schemeClr val="accent1"/>
              </a:solidFill>
              <a:latin typeface="Lato"/>
              <a:ea typeface="Lato"/>
              <a:cs typeface="Lato"/>
            </a:endParaRPr>
          </a:p>
        </p:txBody>
      </p:sp>
      <p:sp>
        <p:nvSpPr>
          <p:cNvPr id="9" name="Rectangle 8"/>
          <p:cNvSpPr/>
          <p:nvPr/>
        </p:nvSpPr>
        <p:spPr>
          <a:xfrm>
            <a:off x="0" y="2983140"/>
            <a:ext cx="177500" cy="177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223995" y="2983140"/>
            <a:ext cx="177500" cy="1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447990" y="2983140"/>
            <a:ext cx="177500" cy="1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670459" y="2983140"/>
            <a:ext cx="177500" cy="177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895579" y="2983140"/>
            <a:ext cx="177500" cy="1775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a:extLst>
              <a:ext uri="{FF2B5EF4-FFF2-40B4-BE49-F238E27FC236}">
                <a16:creationId xmlns:a16="http://schemas.microsoft.com/office/drawing/2014/main" id="{DB0A0889-DAFD-904A-A0BA-28D71298063A}"/>
              </a:ext>
            </a:extLst>
          </p:cNvPr>
          <p:cNvSpPr txBox="1"/>
          <p:nvPr/>
        </p:nvSpPr>
        <p:spPr>
          <a:xfrm>
            <a:off x="1285491" y="2169904"/>
            <a:ext cx="2427268" cy="424732"/>
          </a:xfrm>
          <a:prstGeom prst="rect">
            <a:avLst/>
          </a:prstGeom>
          <a:noFill/>
        </p:spPr>
        <p:txBody>
          <a:bodyPr wrap="none" rtlCol="0">
            <a:spAutoFit/>
          </a:bodyPr>
          <a:lstStyle/>
          <a:p>
            <a:pPr algn="ctr">
              <a:lnSpc>
                <a:spcPct val="90000"/>
              </a:lnSpc>
              <a:buClr>
                <a:schemeClr val="dk1"/>
              </a:buClr>
              <a:buSzPts val="5400"/>
            </a:pPr>
            <a:r>
              <a:rPr lang="en-US" sz="2400" b="1" dirty="0">
                <a:solidFill>
                  <a:schemeClr val="tx1"/>
                </a:solidFill>
                <a:latin typeface="Lato"/>
                <a:ea typeface="Lato"/>
                <a:cs typeface="Lato"/>
              </a:rPr>
              <a:t>Advanced Java</a:t>
            </a:r>
            <a:endParaRPr lang="id-ID" sz="2400" b="1" dirty="0">
              <a:solidFill>
                <a:schemeClr val="tx1"/>
              </a:solidFill>
              <a:latin typeface="Lato"/>
              <a:ea typeface="Lato"/>
              <a:cs typeface="Lato"/>
              <a:sym typeface="Lato"/>
            </a:endParaRPr>
          </a:p>
        </p:txBody>
      </p:sp>
    </p:spTree>
    <p:extLst>
      <p:ext uri="{BB962C8B-B14F-4D97-AF65-F5344CB8AC3E}">
        <p14:creationId xmlns:p14="http://schemas.microsoft.com/office/powerpoint/2010/main" val="4555635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P spid="12" grpId="0" animBg="1"/>
      <p:bldP spid="13" grpId="0" animBg="1"/>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9E8979F-3089-430E-9F2D-426E479663DE}"/>
              </a:ext>
            </a:extLst>
          </p:cNvPr>
          <p:cNvSpPr>
            <a:spLocks noGrp="1"/>
          </p:cNvSpPr>
          <p:nvPr>
            <p:ph type="body" sz="quarter" idx="12"/>
          </p:nvPr>
        </p:nvSpPr>
        <p:spPr/>
        <p:txBody>
          <a:bodyPr/>
          <a:lstStyle/>
          <a:p>
            <a:pPr>
              <a:lnSpc>
                <a:spcPct val="115000"/>
              </a:lnSpc>
            </a:pPr>
            <a:r>
              <a:rPr lang="en-US" dirty="0"/>
              <a:t>Interface Segregation Principle (ISP)</a:t>
            </a:r>
          </a:p>
          <a:p>
            <a:pPr lvl="1">
              <a:lnSpc>
                <a:spcPct val="115000"/>
              </a:lnSpc>
            </a:pPr>
            <a:r>
              <a:rPr lang="en-US" dirty="0"/>
              <a:t>Clients should not be forced to depend upon interfaces they don’t use</a:t>
            </a:r>
          </a:p>
          <a:p>
            <a:pPr lvl="1">
              <a:lnSpc>
                <a:spcPct val="115000"/>
              </a:lnSpc>
            </a:pPr>
            <a:r>
              <a:rPr lang="en-US" dirty="0"/>
              <a:t>An example is a client which depends on a class which implements interfaces which the client doesn’t use</a:t>
            </a:r>
          </a:p>
          <a:p>
            <a:endParaRPr lang="en-US" dirty="0"/>
          </a:p>
        </p:txBody>
      </p:sp>
      <p:sp>
        <p:nvSpPr>
          <p:cNvPr id="9" name="Title 8">
            <a:extLst>
              <a:ext uri="{FF2B5EF4-FFF2-40B4-BE49-F238E27FC236}">
                <a16:creationId xmlns:a16="http://schemas.microsoft.com/office/drawing/2014/main" id="{E302B963-1307-406D-BA89-8369BD0B34CF}"/>
              </a:ext>
            </a:extLst>
          </p:cNvPr>
          <p:cNvSpPr>
            <a:spLocks noGrp="1"/>
          </p:cNvSpPr>
          <p:nvPr>
            <p:ph type="title"/>
          </p:nvPr>
        </p:nvSpPr>
        <p:spPr/>
        <p:txBody>
          <a:bodyPr/>
          <a:lstStyle/>
          <a:p>
            <a:r>
              <a:rPr lang="en-US" dirty="0"/>
              <a:t>SOL</a:t>
            </a:r>
            <a:r>
              <a:rPr lang="en-US" dirty="0">
                <a:solidFill>
                  <a:srgbClr val="FF0000"/>
                </a:solidFill>
              </a:rPr>
              <a:t>I</a:t>
            </a:r>
            <a:r>
              <a:rPr lang="en-US" dirty="0"/>
              <a:t>D Principles</a:t>
            </a:r>
          </a:p>
        </p:txBody>
      </p:sp>
    </p:spTree>
    <p:extLst>
      <p:ext uri="{BB962C8B-B14F-4D97-AF65-F5344CB8AC3E}">
        <p14:creationId xmlns:p14="http://schemas.microsoft.com/office/powerpoint/2010/main" val="17725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F91ADA0-1322-4B1E-A800-81D982977561}"/>
              </a:ext>
            </a:extLst>
          </p:cNvPr>
          <p:cNvSpPr>
            <a:spLocks noGrp="1"/>
          </p:cNvSpPr>
          <p:nvPr>
            <p:ph type="body" sz="quarter" idx="12"/>
          </p:nvPr>
        </p:nvSpPr>
        <p:spPr/>
        <p:txBody>
          <a:bodyPr/>
          <a:lstStyle/>
          <a:p>
            <a:pPr>
              <a:lnSpc>
                <a:spcPct val="115000"/>
              </a:lnSpc>
            </a:pPr>
            <a:r>
              <a:rPr lang="en-US" dirty="0"/>
              <a:t>Dependency Inversion Principle (DIP)</a:t>
            </a:r>
          </a:p>
          <a:p>
            <a:pPr lvl="1">
              <a:lnSpc>
                <a:spcPct val="115000"/>
              </a:lnSpc>
            </a:pPr>
            <a:r>
              <a:rPr lang="en-US" sz="2000" dirty="0"/>
              <a:t>High-level modules should not depend on low-level modules</a:t>
            </a:r>
          </a:p>
          <a:p>
            <a:pPr lvl="1">
              <a:lnSpc>
                <a:spcPct val="115000"/>
              </a:lnSpc>
            </a:pPr>
            <a:r>
              <a:rPr lang="en-US" sz="2000" dirty="0"/>
              <a:t>Both should depend on abstractions</a:t>
            </a:r>
          </a:p>
          <a:p>
            <a:pPr lvl="1">
              <a:lnSpc>
                <a:spcPct val="115000"/>
              </a:lnSpc>
            </a:pPr>
            <a:r>
              <a:rPr lang="en-US" sz="2000" dirty="0"/>
              <a:t>Abstractions should not depend on details</a:t>
            </a:r>
          </a:p>
          <a:p>
            <a:pPr lvl="1">
              <a:lnSpc>
                <a:spcPct val="115000"/>
              </a:lnSpc>
            </a:pPr>
            <a:r>
              <a:rPr lang="en-US" sz="2000" dirty="0"/>
              <a:t>Details should depend on abstractions</a:t>
            </a:r>
          </a:p>
          <a:p>
            <a:pPr lvl="1">
              <a:lnSpc>
                <a:spcPct val="115000"/>
              </a:lnSpc>
            </a:pPr>
            <a:r>
              <a:rPr lang="en-US" sz="2000" dirty="0"/>
              <a:t>Inversion of Control</a:t>
            </a:r>
          </a:p>
          <a:p>
            <a:pPr lvl="1">
              <a:lnSpc>
                <a:spcPct val="115000"/>
              </a:lnSpc>
            </a:pPr>
            <a:r>
              <a:rPr lang="en-US" sz="2000" dirty="0"/>
              <a:t>Dependency injection</a:t>
            </a:r>
          </a:p>
          <a:p>
            <a:pPr lvl="1">
              <a:lnSpc>
                <a:spcPct val="115000"/>
              </a:lnSpc>
            </a:pPr>
            <a:r>
              <a:rPr lang="en-US" sz="2000" dirty="0"/>
              <a:t>Encourages loose coupling</a:t>
            </a:r>
          </a:p>
          <a:p>
            <a:endParaRPr lang="en-US" dirty="0"/>
          </a:p>
        </p:txBody>
      </p:sp>
      <p:sp>
        <p:nvSpPr>
          <p:cNvPr id="6" name="Title 5">
            <a:extLst>
              <a:ext uri="{FF2B5EF4-FFF2-40B4-BE49-F238E27FC236}">
                <a16:creationId xmlns:a16="http://schemas.microsoft.com/office/drawing/2014/main" id="{66007975-696C-4FDB-A6CF-22E62AD63F88}"/>
              </a:ext>
            </a:extLst>
          </p:cNvPr>
          <p:cNvSpPr>
            <a:spLocks noGrp="1"/>
          </p:cNvSpPr>
          <p:nvPr>
            <p:ph type="title"/>
          </p:nvPr>
        </p:nvSpPr>
        <p:spPr/>
        <p:txBody>
          <a:bodyPr/>
          <a:lstStyle/>
          <a:p>
            <a:r>
              <a:rPr lang="en-US" dirty="0"/>
              <a:t>SOLI</a:t>
            </a:r>
            <a:r>
              <a:rPr lang="en-US" dirty="0">
                <a:solidFill>
                  <a:srgbClr val="FF0000"/>
                </a:solidFill>
              </a:rPr>
              <a:t>D</a:t>
            </a:r>
            <a:r>
              <a:rPr lang="en-US" dirty="0"/>
              <a:t> Principles</a:t>
            </a:r>
          </a:p>
        </p:txBody>
      </p:sp>
    </p:spTree>
    <p:extLst>
      <p:ext uri="{BB962C8B-B14F-4D97-AF65-F5344CB8AC3E}">
        <p14:creationId xmlns:p14="http://schemas.microsoft.com/office/powerpoint/2010/main" val="3646939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E39CA02-65F1-42BB-BA8E-773FE006E4C4}"/>
              </a:ext>
            </a:extLst>
          </p:cNvPr>
          <p:cNvSpPr>
            <a:spLocks noGrp="1"/>
          </p:cNvSpPr>
          <p:nvPr>
            <p:ph type="body" sz="quarter" idx="12"/>
          </p:nvPr>
        </p:nvSpPr>
        <p:spPr/>
        <p:txBody>
          <a:bodyPr/>
          <a:lstStyle/>
          <a:p>
            <a:pPr indent="-457200">
              <a:buFont typeface="Arial" panose="020B0604020202020204" pitchFamily="34" charset="0"/>
              <a:buChar char="•"/>
            </a:pPr>
            <a:r>
              <a:rPr lang="en-US" dirty="0"/>
              <a:t>Christopher Alexander (Architect) says that “A design pattern is something which is re-usable, maintainable or upgradable form a solution to design an application”.</a:t>
            </a:r>
          </a:p>
          <a:p>
            <a:pPr indent="-457200">
              <a:buFont typeface="Arial" panose="020B0604020202020204" pitchFamily="34" charset="0"/>
              <a:buChar char="•"/>
            </a:pPr>
            <a:r>
              <a:rPr lang="en-US" dirty="0"/>
              <a:t>Ask yourself… Everyone here has smartphones, laptops </a:t>
            </a:r>
            <a:r>
              <a:rPr lang="en-US" dirty="0" err="1"/>
              <a:t>etc</a:t>
            </a:r>
            <a:r>
              <a:rPr lang="en-US" dirty="0"/>
              <a:t> who develops them? Who provides services to them? Are they same? For </a:t>
            </a:r>
            <a:r>
              <a:rPr lang="en-US" dirty="0" err="1"/>
              <a:t>eg</a:t>
            </a:r>
            <a:r>
              <a:rPr lang="en-US" dirty="0"/>
              <a:t> say you are using a mobile developed by </a:t>
            </a:r>
            <a:r>
              <a:rPr lang="en-US" dirty="0" err="1"/>
              <a:t>Abc</a:t>
            </a:r>
            <a:r>
              <a:rPr lang="en-US" dirty="0"/>
              <a:t> Mobiles will you go to the developer for the service or to the service center?</a:t>
            </a:r>
          </a:p>
          <a:p>
            <a:pPr indent="-457200">
              <a:buFont typeface="Arial" panose="020B0604020202020204" pitchFamily="34" charset="0"/>
              <a:buChar char="•"/>
            </a:pPr>
            <a:r>
              <a:rPr lang="en-US" dirty="0"/>
              <a:t>You have bikes, cars, Tv’s and many more things which are developed by someone and is being serviced by someone. How they are able to do so? Design patterns is answer to all of this.</a:t>
            </a:r>
          </a:p>
          <a:p>
            <a:pPr indent="-457200">
              <a:buFont typeface="Arial" panose="020B0604020202020204" pitchFamily="34" charset="0"/>
              <a:buChar char="•"/>
            </a:pPr>
            <a:r>
              <a:rPr lang="en-US" dirty="0"/>
              <a:t>Same analogy goes to software developer as well who develops applications or improvises the application or service an application which is developed by other developer. </a:t>
            </a:r>
            <a:endParaRPr lang="en-IN" dirty="0"/>
          </a:p>
          <a:p>
            <a:endParaRPr lang="en-US" dirty="0"/>
          </a:p>
        </p:txBody>
      </p:sp>
      <p:sp>
        <p:nvSpPr>
          <p:cNvPr id="6" name="Title 5">
            <a:extLst>
              <a:ext uri="{FF2B5EF4-FFF2-40B4-BE49-F238E27FC236}">
                <a16:creationId xmlns:a16="http://schemas.microsoft.com/office/drawing/2014/main" id="{A8D9F727-E80A-46B1-8FE2-020E8840DB80}"/>
              </a:ext>
            </a:extLst>
          </p:cNvPr>
          <p:cNvSpPr>
            <a:spLocks noGrp="1"/>
          </p:cNvSpPr>
          <p:nvPr>
            <p:ph type="title"/>
          </p:nvPr>
        </p:nvSpPr>
        <p:spPr/>
        <p:txBody>
          <a:bodyPr/>
          <a:lstStyle/>
          <a:p>
            <a:r>
              <a:rPr lang="en-US" dirty="0"/>
              <a:t>Need of Design Patterns</a:t>
            </a:r>
          </a:p>
        </p:txBody>
      </p:sp>
    </p:spTree>
    <p:extLst>
      <p:ext uri="{BB962C8B-B14F-4D97-AF65-F5344CB8AC3E}">
        <p14:creationId xmlns:p14="http://schemas.microsoft.com/office/powerpoint/2010/main" val="274302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8D5AA2E-FADD-454A-85B2-289636EA6837}"/>
              </a:ext>
            </a:extLst>
          </p:cNvPr>
          <p:cNvSpPr>
            <a:spLocks noGrp="1"/>
          </p:cNvSpPr>
          <p:nvPr>
            <p:ph type="body" sz="quarter" idx="12"/>
          </p:nvPr>
        </p:nvSpPr>
        <p:spPr/>
        <p:txBody>
          <a:bodyPr/>
          <a:lstStyle/>
          <a:p>
            <a:pPr indent="-457200">
              <a:buFont typeface="Arial" panose="020B0604020202020204" pitchFamily="34" charset="0"/>
              <a:buChar char="•"/>
            </a:pPr>
            <a:r>
              <a:rPr lang="en-US" dirty="0"/>
              <a:t>So as a Developer applying patterns which are industries best practices helps anyone to understand the way we have written the code and can improvise or update or debug and do many more things.</a:t>
            </a:r>
          </a:p>
          <a:p>
            <a:pPr indent="-457200">
              <a:buFont typeface="Arial" panose="020B0604020202020204" pitchFamily="34" charset="0"/>
              <a:buChar char="•"/>
            </a:pPr>
            <a:r>
              <a:rPr lang="en-US" dirty="0"/>
              <a:t>Bad design leads to bad application which lacks quality and upgrades.</a:t>
            </a:r>
          </a:p>
          <a:p>
            <a:pPr indent="-457200">
              <a:buFont typeface="Arial" panose="020B0604020202020204" pitchFamily="34" charset="0"/>
              <a:buChar char="•"/>
            </a:pPr>
            <a:r>
              <a:rPr lang="en-IN" dirty="0"/>
              <a:t>“How about you guys give me an example of a bad and a good design in your day-to-day life” </a:t>
            </a:r>
            <a:r>
              <a:rPr lang="en-IN" dirty="0">
                <a:sym typeface="Wingdings" panose="05000000000000000000" pitchFamily="2" charset="2"/>
              </a:rPr>
              <a:t></a:t>
            </a:r>
            <a:endParaRPr lang="en-IN" dirty="0"/>
          </a:p>
          <a:p>
            <a:pPr indent="-457200">
              <a:buFont typeface="Arial" panose="020B0604020202020204" pitchFamily="34" charset="0"/>
              <a:buChar char="•"/>
            </a:pPr>
            <a:r>
              <a:rPr lang="en-US" dirty="0"/>
              <a:t>So how you guys facing difficulty in your day-to-day life due to bad design similar issues we face when we develop apps, imagine all Classes of java in same package, imagine bad method names and variable names and lots of repetition of lines of code across.</a:t>
            </a:r>
          </a:p>
          <a:p>
            <a:pPr indent="-457200">
              <a:buFont typeface="Arial" panose="020B0604020202020204" pitchFamily="34" charset="0"/>
              <a:buChar char="•"/>
            </a:pPr>
            <a:r>
              <a:rPr lang="en-US" dirty="0"/>
              <a:t>“How about you guys say some bad designs in the code now”?  </a:t>
            </a:r>
            <a:r>
              <a:rPr lang="en-US" dirty="0">
                <a:sym typeface="Wingdings" panose="05000000000000000000" pitchFamily="2" charset="2"/>
              </a:rPr>
              <a:t>  and also best way according to you should be the best design.</a:t>
            </a:r>
          </a:p>
          <a:p>
            <a:endParaRPr lang="en-US" dirty="0"/>
          </a:p>
        </p:txBody>
      </p:sp>
      <p:sp>
        <p:nvSpPr>
          <p:cNvPr id="10" name="Title 9">
            <a:extLst>
              <a:ext uri="{FF2B5EF4-FFF2-40B4-BE49-F238E27FC236}">
                <a16:creationId xmlns:a16="http://schemas.microsoft.com/office/drawing/2014/main" id="{DA83E397-17C6-4261-98F9-17C3CEF961A6}"/>
              </a:ext>
            </a:extLst>
          </p:cNvPr>
          <p:cNvSpPr>
            <a:spLocks noGrp="1"/>
          </p:cNvSpPr>
          <p:nvPr>
            <p:ph type="title"/>
          </p:nvPr>
        </p:nvSpPr>
        <p:spPr/>
        <p:txBody>
          <a:bodyPr/>
          <a:lstStyle/>
          <a:p>
            <a:r>
              <a:rPr lang="en-US" dirty="0"/>
              <a:t>Need of Design Patterns</a:t>
            </a:r>
          </a:p>
        </p:txBody>
      </p:sp>
    </p:spTree>
    <p:extLst>
      <p:ext uri="{BB962C8B-B14F-4D97-AF65-F5344CB8AC3E}">
        <p14:creationId xmlns:p14="http://schemas.microsoft.com/office/powerpoint/2010/main" val="28017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D82CEB0-277B-4F23-B9BF-14AAF4E8DE2D}"/>
              </a:ext>
            </a:extLst>
          </p:cNvPr>
          <p:cNvSpPr>
            <a:spLocks noGrp="1"/>
          </p:cNvSpPr>
          <p:nvPr>
            <p:ph type="body" sz="quarter" idx="12"/>
          </p:nvPr>
        </p:nvSpPr>
        <p:spPr/>
        <p:txBody>
          <a:bodyPr/>
          <a:lstStyle/>
          <a:p>
            <a:pPr indent="-457200">
              <a:buFont typeface="Arial" panose="020B0604020202020204" pitchFamily="34" charset="0"/>
              <a:buChar char="•"/>
            </a:pPr>
            <a:r>
              <a:rPr lang="en-US" dirty="0"/>
              <a:t>So design patterns are like templates or blueprints to develop any application, lots of industry experts have suggested the ways based on their experience to write the better reusable code by applying design patterns. Again an example of an architect(civil engineer) who builds your building by showing all the possible blueprints(pattern) where after few years if you wish to customize your building, you can easily.</a:t>
            </a:r>
          </a:p>
          <a:p>
            <a:pPr indent="-457200">
              <a:buFont typeface="Arial" panose="020B0604020202020204" pitchFamily="34" charset="0"/>
              <a:buChar char="•"/>
            </a:pPr>
            <a:r>
              <a:rPr lang="en-US" dirty="0"/>
              <a:t>Do remember that the pattern doesn’t mean its lines of codes its an ideology to solve a particular problem in a particular style.</a:t>
            </a:r>
          </a:p>
          <a:p>
            <a:pPr indent="-457200">
              <a:buFont typeface="Arial" panose="020B0604020202020204" pitchFamily="34" charset="0"/>
              <a:buChar char="•"/>
            </a:pPr>
            <a:r>
              <a:rPr lang="en-US" dirty="0"/>
              <a:t>We often get confused with Pattern and Algorithm are same, but they are not same. </a:t>
            </a:r>
          </a:p>
          <a:p>
            <a:pPr indent="-457200">
              <a:buFont typeface="Arial" panose="020B0604020202020204" pitchFamily="34" charset="0"/>
              <a:buChar char="•"/>
            </a:pPr>
            <a:r>
              <a:rPr lang="en-IN" dirty="0"/>
              <a:t>Understanding the pattern , the way to be developed a better application is important for the quality of the code as well.</a:t>
            </a:r>
          </a:p>
          <a:p>
            <a:endParaRPr lang="en-US" dirty="0"/>
          </a:p>
        </p:txBody>
      </p:sp>
      <p:sp>
        <p:nvSpPr>
          <p:cNvPr id="6" name="Title 5">
            <a:extLst>
              <a:ext uri="{FF2B5EF4-FFF2-40B4-BE49-F238E27FC236}">
                <a16:creationId xmlns:a16="http://schemas.microsoft.com/office/drawing/2014/main" id="{EEC653F4-56DA-4159-BB3F-2F72D58BC167}"/>
              </a:ext>
            </a:extLst>
          </p:cNvPr>
          <p:cNvSpPr>
            <a:spLocks noGrp="1"/>
          </p:cNvSpPr>
          <p:nvPr>
            <p:ph type="title"/>
          </p:nvPr>
        </p:nvSpPr>
        <p:spPr/>
        <p:txBody>
          <a:bodyPr/>
          <a:lstStyle/>
          <a:p>
            <a:r>
              <a:rPr lang="en-US" dirty="0"/>
              <a:t>Need of Design Patterns</a:t>
            </a:r>
          </a:p>
        </p:txBody>
      </p:sp>
    </p:spTree>
    <p:extLst>
      <p:ext uri="{BB962C8B-B14F-4D97-AF65-F5344CB8AC3E}">
        <p14:creationId xmlns:p14="http://schemas.microsoft.com/office/powerpoint/2010/main" val="1665936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708A26-06F7-49AD-A3CC-2E8F75F05C1A}"/>
              </a:ext>
            </a:extLst>
          </p:cNvPr>
          <p:cNvSpPr>
            <a:spLocks noGrp="1"/>
          </p:cNvSpPr>
          <p:nvPr>
            <p:ph type="title"/>
          </p:nvPr>
        </p:nvSpPr>
        <p:spPr/>
        <p:txBody>
          <a:bodyPr/>
          <a:lstStyle/>
          <a:p>
            <a:r>
              <a:rPr lang="en-US" dirty="0"/>
              <a:t>Gang of Four(</a:t>
            </a:r>
            <a:r>
              <a:rPr lang="en-IN" dirty="0"/>
              <a:t>GOF)</a:t>
            </a:r>
            <a:endParaRPr lang="en-US" dirty="0"/>
          </a:p>
        </p:txBody>
      </p:sp>
      <p:pic>
        <p:nvPicPr>
          <p:cNvPr id="9" name="Picture 2">
            <a:extLst>
              <a:ext uri="{FF2B5EF4-FFF2-40B4-BE49-F238E27FC236}">
                <a16:creationId xmlns:a16="http://schemas.microsoft.com/office/drawing/2014/main" id="{F93A2CBC-62FF-47FE-902F-1157F5A26D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369068" y="1332275"/>
            <a:ext cx="6586472" cy="3704891"/>
          </a:xfrm>
          <a:prstGeom prst="rect">
            <a:avLst/>
          </a:prstGeom>
          <a:solidFill>
            <a:srgbClr val="FFFFFF"/>
          </a:solidFill>
          <a:ln>
            <a:noFill/>
          </a:ln>
        </p:spPr>
      </p:pic>
      <p:sp>
        <p:nvSpPr>
          <p:cNvPr id="10" name="TextBox 9">
            <a:extLst>
              <a:ext uri="{FF2B5EF4-FFF2-40B4-BE49-F238E27FC236}">
                <a16:creationId xmlns:a16="http://schemas.microsoft.com/office/drawing/2014/main" id="{36CE52AB-462F-4DB3-8837-4D02009D0B27}"/>
              </a:ext>
            </a:extLst>
          </p:cNvPr>
          <p:cNvSpPr txBox="1"/>
          <p:nvPr/>
        </p:nvSpPr>
        <p:spPr>
          <a:xfrm>
            <a:off x="1783294" y="5391211"/>
            <a:ext cx="8625412" cy="584775"/>
          </a:xfrm>
          <a:prstGeom prst="rect">
            <a:avLst/>
          </a:prstGeom>
          <a:noFill/>
        </p:spPr>
        <p:txBody>
          <a:bodyPr wrap="square">
            <a:spAutoFit/>
          </a:bodyPr>
          <a:lstStyle/>
          <a:p>
            <a:pPr indent="0"/>
            <a:r>
              <a:rPr lang="en-US" sz="1600" dirty="0">
                <a:latin typeface="+mn-lt"/>
              </a:rPr>
              <a:t>The 4 authors of the famous book “</a:t>
            </a:r>
            <a:r>
              <a:rPr lang="en-US" sz="1600" b="1" i="1" dirty="0">
                <a:latin typeface="+mn-lt"/>
              </a:rPr>
              <a:t>Design Patterns: Elements of Reusable Object-Oriented Software”</a:t>
            </a:r>
            <a:r>
              <a:rPr lang="en-US" sz="1600" dirty="0">
                <a:latin typeface="+mn-lt"/>
              </a:rPr>
              <a:t> which is often referred as Gang of Four(GOF)</a:t>
            </a:r>
            <a:r>
              <a:rPr lang="en-US" sz="1600" b="1" i="1" dirty="0">
                <a:latin typeface="+mn-lt"/>
              </a:rPr>
              <a:t>  </a:t>
            </a:r>
            <a:r>
              <a:rPr lang="en-US" sz="1600" dirty="0">
                <a:latin typeface="+mn-lt"/>
              </a:rPr>
              <a:t>has 23 design patterns which are divided into 3 categories</a:t>
            </a:r>
          </a:p>
        </p:txBody>
      </p:sp>
    </p:spTree>
    <p:extLst>
      <p:ext uri="{BB962C8B-B14F-4D97-AF65-F5344CB8AC3E}">
        <p14:creationId xmlns:p14="http://schemas.microsoft.com/office/powerpoint/2010/main" val="489150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6DA57A-71D9-4506-991A-D98ED84B379C}"/>
              </a:ext>
            </a:extLst>
          </p:cNvPr>
          <p:cNvSpPr>
            <a:spLocks noGrp="1"/>
          </p:cNvSpPr>
          <p:nvPr>
            <p:ph type="title"/>
          </p:nvPr>
        </p:nvSpPr>
        <p:spPr/>
        <p:txBody>
          <a:bodyPr/>
          <a:lstStyle/>
          <a:p>
            <a:r>
              <a:rPr lang="en-US" dirty="0"/>
              <a:t>Gang of Four(</a:t>
            </a:r>
            <a:r>
              <a:rPr lang="en-IN" dirty="0"/>
              <a:t>GOF)</a:t>
            </a:r>
            <a:endParaRPr lang="en-US" dirty="0"/>
          </a:p>
        </p:txBody>
      </p:sp>
      <p:pic>
        <p:nvPicPr>
          <p:cNvPr id="9" name="Picture 2">
            <a:extLst>
              <a:ext uri="{FF2B5EF4-FFF2-40B4-BE49-F238E27FC236}">
                <a16:creationId xmlns:a16="http://schemas.microsoft.com/office/drawing/2014/main" id="{27DD207F-44A8-4FAD-BD18-E98C0A873B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624015" y="1623331"/>
            <a:ext cx="6943970" cy="3905983"/>
          </a:xfrm>
          <a:prstGeom prst="rect">
            <a:avLst/>
          </a:prstGeom>
          <a:solidFill>
            <a:srgbClr val="FFFFFF"/>
          </a:solidFill>
        </p:spPr>
      </p:pic>
    </p:spTree>
    <p:extLst>
      <p:ext uri="{BB962C8B-B14F-4D97-AF65-F5344CB8AC3E}">
        <p14:creationId xmlns:p14="http://schemas.microsoft.com/office/powerpoint/2010/main" val="36234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1764B5E-F51A-496C-A430-D1AAF43AAD4F}"/>
              </a:ext>
            </a:extLst>
          </p:cNvPr>
          <p:cNvSpPr>
            <a:spLocks noGrp="1"/>
          </p:cNvSpPr>
          <p:nvPr>
            <p:ph type="body" sz="quarter" idx="12"/>
          </p:nvPr>
        </p:nvSpPr>
        <p:spPr/>
        <p:txBody>
          <a:bodyPr>
            <a:normAutofit fontScale="92500" lnSpcReduction="10000"/>
          </a:bodyPr>
          <a:lstStyle/>
          <a:p>
            <a:pPr>
              <a:lnSpc>
                <a:spcPct val="115000"/>
              </a:lnSpc>
            </a:pPr>
            <a:r>
              <a:rPr lang="en-US" dirty="0"/>
              <a:t>More design patterns have been defined since </a:t>
            </a:r>
            <a:r>
              <a:rPr lang="en-US" dirty="0" err="1"/>
              <a:t>GoF</a:t>
            </a:r>
            <a:endParaRPr lang="en-US" dirty="0"/>
          </a:p>
          <a:p>
            <a:pPr lvl="1">
              <a:lnSpc>
                <a:spcPct val="115000"/>
              </a:lnSpc>
            </a:pPr>
            <a:r>
              <a:rPr lang="en-US" dirty="0"/>
              <a:t>Anyone can define a new pattern</a:t>
            </a:r>
          </a:p>
          <a:p>
            <a:pPr lvl="1">
              <a:lnSpc>
                <a:spcPct val="115000"/>
              </a:lnSpc>
            </a:pPr>
            <a:r>
              <a:rPr lang="en-US" dirty="0"/>
              <a:t>They must have a good name</a:t>
            </a:r>
          </a:p>
          <a:p>
            <a:pPr lvl="2">
              <a:lnSpc>
                <a:spcPct val="115000"/>
              </a:lnSpc>
            </a:pPr>
            <a:r>
              <a:rPr lang="en-US" dirty="0"/>
              <a:t>This is how they are identified</a:t>
            </a:r>
          </a:p>
          <a:p>
            <a:pPr lvl="1">
              <a:lnSpc>
                <a:spcPct val="115000"/>
              </a:lnSpc>
            </a:pPr>
            <a:r>
              <a:rPr lang="en-US" dirty="0"/>
              <a:t>They must be realized in at least 3 systems</a:t>
            </a:r>
          </a:p>
          <a:p>
            <a:pPr lvl="1">
              <a:lnSpc>
                <a:spcPct val="115000"/>
              </a:lnSpc>
            </a:pPr>
            <a:r>
              <a:rPr lang="en-US" dirty="0"/>
              <a:t>They must be applicable to new contexts</a:t>
            </a:r>
          </a:p>
          <a:p>
            <a:pPr>
              <a:lnSpc>
                <a:spcPct val="115000"/>
              </a:lnSpc>
            </a:pPr>
            <a:r>
              <a:rPr lang="en-US" dirty="0"/>
              <a:t>Patterns have been defined for newer technologies</a:t>
            </a:r>
          </a:p>
          <a:p>
            <a:pPr lvl="1">
              <a:lnSpc>
                <a:spcPct val="115000"/>
              </a:lnSpc>
            </a:pPr>
            <a:r>
              <a:rPr lang="en-US" dirty="0"/>
              <a:t>Web applications</a:t>
            </a:r>
          </a:p>
          <a:p>
            <a:pPr lvl="1">
              <a:lnSpc>
                <a:spcPct val="115000"/>
              </a:lnSpc>
            </a:pPr>
            <a:r>
              <a:rPr lang="en-US" dirty="0"/>
              <a:t>Enterprise JavaBeans</a:t>
            </a:r>
          </a:p>
          <a:p>
            <a:pPr lvl="1">
              <a:lnSpc>
                <a:spcPct val="115000"/>
              </a:lnSpc>
            </a:pPr>
            <a:r>
              <a:rPr lang="en-US" dirty="0"/>
              <a:t>Architecture patterns</a:t>
            </a:r>
          </a:p>
          <a:p>
            <a:pPr>
              <a:lnSpc>
                <a:spcPct val="115000"/>
              </a:lnSpc>
            </a:pPr>
            <a:r>
              <a:rPr lang="en-US" dirty="0"/>
              <a:t>Can you name some design patterns?</a:t>
            </a:r>
          </a:p>
          <a:p>
            <a:endParaRPr lang="en-US" dirty="0"/>
          </a:p>
        </p:txBody>
      </p:sp>
      <p:sp>
        <p:nvSpPr>
          <p:cNvPr id="6" name="Title 5">
            <a:extLst>
              <a:ext uri="{FF2B5EF4-FFF2-40B4-BE49-F238E27FC236}">
                <a16:creationId xmlns:a16="http://schemas.microsoft.com/office/drawing/2014/main" id="{5AF19226-2283-4B67-832E-0928F041C948}"/>
              </a:ext>
            </a:extLst>
          </p:cNvPr>
          <p:cNvSpPr>
            <a:spLocks noGrp="1"/>
          </p:cNvSpPr>
          <p:nvPr>
            <p:ph type="title"/>
          </p:nvPr>
        </p:nvSpPr>
        <p:spPr/>
        <p:txBody>
          <a:bodyPr/>
          <a:lstStyle/>
          <a:p>
            <a:r>
              <a:rPr lang="en-US" dirty="0"/>
              <a:t>More Design Patterns</a:t>
            </a:r>
          </a:p>
        </p:txBody>
      </p:sp>
    </p:spTree>
    <p:extLst>
      <p:ext uri="{BB962C8B-B14F-4D97-AF65-F5344CB8AC3E}">
        <p14:creationId xmlns:p14="http://schemas.microsoft.com/office/powerpoint/2010/main" val="141921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784F912-8D66-4DC1-97F6-72FD8B1E4B10}"/>
              </a:ext>
            </a:extLst>
          </p:cNvPr>
          <p:cNvSpPr>
            <a:spLocks noGrp="1"/>
          </p:cNvSpPr>
          <p:nvPr>
            <p:ph type="body" sz="quarter" idx="12"/>
          </p:nvPr>
        </p:nvSpPr>
        <p:spPr/>
        <p:txBody>
          <a:bodyPr/>
          <a:lstStyle/>
          <a:p>
            <a:pPr>
              <a:lnSpc>
                <a:spcPct val="115000"/>
              </a:lnSpc>
            </a:pPr>
            <a:r>
              <a:rPr lang="en-US" dirty="0"/>
              <a:t>Design patterns should only be used where there is a definite need</a:t>
            </a:r>
          </a:p>
          <a:p>
            <a:pPr lvl="1">
              <a:lnSpc>
                <a:spcPct val="115000"/>
              </a:lnSpc>
            </a:pPr>
            <a:r>
              <a:rPr lang="en-US" dirty="0"/>
              <a:t>They by definition increase code complexity and they are often used inappropriately</a:t>
            </a:r>
          </a:p>
          <a:p>
            <a:pPr lvl="1">
              <a:lnSpc>
                <a:spcPct val="115000"/>
              </a:lnSpc>
            </a:pPr>
            <a:r>
              <a:rPr lang="en-US" i="1" dirty="0"/>
              <a:t>Never use a design pattern just because you know it</a:t>
            </a:r>
          </a:p>
          <a:p>
            <a:pPr>
              <a:lnSpc>
                <a:spcPct val="115000"/>
              </a:lnSpc>
            </a:pPr>
            <a:r>
              <a:rPr lang="en-US" dirty="0"/>
              <a:t>Design patterns are language agnostic</a:t>
            </a:r>
          </a:p>
          <a:p>
            <a:pPr lvl="1">
              <a:lnSpc>
                <a:spcPct val="115000"/>
              </a:lnSpc>
            </a:pPr>
            <a:r>
              <a:rPr lang="en-US" dirty="0"/>
              <a:t>They are often defined in UML</a:t>
            </a:r>
          </a:p>
          <a:p>
            <a:pPr lvl="1">
              <a:lnSpc>
                <a:spcPct val="115000"/>
              </a:lnSpc>
            </a:pPr>
            <a:r>
              <a:rPr lang="en-US" dirty="0"/>
              <a:t>Implementation code is often complex and confusing</a:t>
            </a:r>
          </a:p>
          <a:p>
            <a:pPr lvl="1">
              <a:lnSpc>
                <a:spcPct val="115000"/>
              </a:lnSpc>
            </a:pPr>
            <a:r>
              <a:rPr lang="en-US" dirty="0"/>
              <a:t>Some are not necessary in some languages and necessary in others</a:t>
            </a:r>
          </a:p>
          <a:p>
            <a:pPr lvl="2">
              <a:lnSpc>
                <a:spcPct val="115000"/>
              </a:lnSpc>
            </a:pPr>
            <a:r>
              <a:rPr lang="en-US" dirty="0"/>
              <a:t>The Iterator pattern is part of the Java collections API</a:t>
            </a:r>
          </a:p>
          <a:p>
            <a:pPr>
              <a:lnSpc>
                <a:spcPct val="115000"/>
              </a:lnSpc>
            </a:pPr>
            <a:r>
              <a:rPr lang="en-US" dirty="0"/>
              <a:t>There are plenty of code examples online</a:t>
            </a:r>
          </a:p>
          <a:p>
            <a:endParaRPr lang="en-US" dirty="0"/>
          </a:p>
        </p:txBody>
      </p:sp>
      <p:sp>
        <p:nvSpPr>
          <p:cNvPr id="6" name="Title 5">
            <a:extLst>
              <a:ext uri="{FF2B5EF4-FFF2-40B4-BE49-F238E27FC236}">
                <a16:creationId xmlns:a16="http://schemas.microsoft.com/office/drawing/2014/main" id="{534D8E9F-1A93-4765-A294-CE23A10DFB51}"/>
              </a:ext>
            </a:extLst>
          </p:cNvPr>
          <p:cNvSpPr>
            <a:spLocks noGrp="1"/>
          </p:cNvSpPr>
          <p:nvPr>
            <p:ph type="title"/>
          </p:nvPr>
        </p:nvSpPr>
        <p:spPr/>
        <p:txBody>
          <a:bodyPr/>
          <a:lstStyle/>
          <a:p>
            <a:r>
              <a:rPr lang="en-US" dirty="0"/>
              <a:t>Using Design Patterns</a:t>
            </a:r>
          </a:p>
        </p:txBody>
      </p:sp>
    </p:spTree>
    <p:extLst>
      <p:ext uri="{BB962C8B-B14F-4D97-AF65-F5344CB8AC3E}">
        <p14:creationId xmlns:p14="http://schemas.microsoft.com/office/powerpoint/2010/main" val="3953914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7CED1B3-050B-4690-8620-7006CE6F853E}"/>
              </a:ext>
            </a:extLst>
          </p:cNvPr>
          <p:cNvSpPr>
            <a:spLocks noGrp="1"/>
          </p:cNvSpPr>
          <p:nvPr>
            <p:ph type="body" sz="quarter" idx="12"/>
          </p:nvPr>
        </p:nvSpPr>
        <p:spPr/>
        <p:txBody>
          <a:bodyPr/>
          <a:lstStyle/>
          <a:p>
            <a:pPr indent="-457200">
              <a:buFont typeface="Arial" panose="020B0604020202020204" pitchFamily="34" charset="0"/>
              <a:buChar char="•"/>
            </a:pPr>
            <a:r>
              <a:rPr lang="en-US" dirty="0"/>
              <a:t>This category of design pattern comes in when in an application we are trying to create the objects. This pattern answers on the ways you can instantiate your objects in the application as per your need.</a:t>
            </a:r>
          </a:p>
          <a:p>
            <a:pPr indent="-457200">
              <a:buFont typeface="Arial" panose="020B0604020202020204" pitchFamily="34" charset="0"/>
              <a:buChar char="•"/>
            </a:pPr>
            <a:r>
              <a:rPr lang="en-US" dirty="0"/>
              <a:t> </a:t>
            </a:r>
            <a:r>
              <a:rPr lang="en-IN" dirty="0"/>
              <a:t>Below is the list of Creational Patterns……</a:t>
            </a:r>
            <a:br>
              <a:rPr lang="en-US" dirty="0"/>
            </a:br>
            <a:r>
              <a:rPr lang="en-US" dirty="0"/>
              <a:t>  a) Singleton Pattern</a:t>
            </a:r>
            <a:br>
              <a:rPr lang="en-IN" dirty="0"/>
            </a:br>
            <a:r>
              <a:rPr lang="en-IN" dirty="0"/>
              <a:t>  b) Prototype Pattern</a:t>
            </a:r>
            <a:br>
              <a:rPr lang="en-US" dirty="0"/>
            </a:br>
            <a:r>
              <a:rPr lang="en-US" dirty="0"/>
              <a:t>  c) Factory Pattern</a:t>
            </a:r>
            <a:br>
              <a:rPr lang="en-IN" dirty="0"/>
            </a:br>
            <a:r>
              <a:rPr lang="en-IN" dirty="0"/>
              <a:t>  d) Abstract Factory Pattern</a:t>
            </a:r>
            <a:br>
              <a:rPr lang="en-US" dirty="0"/>
            </a:br>
            <a:r>
              <a:rPr lang="en-US" dirty="0"/>
              <a:t>  e) Builder Pattern</a:t>
            </a:r>
            <a:br>
              <a:rPr lang="en-US" dirty="0"/>
            </a:br>
            <a:endParaRPr lang="en-IN" dirty="0"/>
          </a:p>
          <a:p>
            <a:endParaRPr lang="en-US" dirty="0"/>
          </a:p>
        </p:txBody>
      </p:sp>
      <p:sp>
        <p:nvSpPr>
          <p:cNvPr id="6" name="Title 5">
            <a:extLst>
              <a:ext uri="{FF2B5EF4-FFF2-40B4-BE49-F238E27FC236}">
                <a16:creationId xmlns:a16="http://schemas.microsoft.com/office/drawing/2014/main" id="{9C618BA8-D67C-45C6-88E0-78A2E1679986}"/>
              </a:ext>
            </a:extLst>
          </p:cNvPr>
          <p:cNvSpPr>
            <a:spLocks noGrp="1"/>
          </p:cNvSpPr>
          <p:nvPr>
            <p:ph type="title"/>
          </p:nvPr>
        </p:nvSpPr>
        <p:spPr/>
        <p:txBody>
          <a:bodyPr/>
          <a:lstStyle/>
          <a:p>
            <a:r>
              <a:rPr lang="en-US" dirty="0"/>
              <a:t>Creational Patterns</a:t>
            </a:r>
          </a:p>
        </p:txBody>
      </p:sp>
    </p:spTree>
    <p:extLst>
      <p:ext uri="{BB962C8B-B14F-4D97-AF65-F5344CB8AC3E}">
        <p14:creationId xmlns:p14="http://schemas.microsoft.com/office/powerpoint/2010/main" val="309969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59784-2CDC-4B5C-BA8D-DA5C0C7E46C7}"/>
              </a:ext>
            </a:extLst>
          </p:cNvPr>
          <p:cNvSpPr>
            <a:spLocks noGrp="1"/>
          </p:cNvSpPr>
          <p:nvPr>
            <p:ph type="title"/>
          </p:nvPr>
        </p:nvSpPr>
        <p:spPr/>
        <p:txBody>
          <a:bodyPr/>
          <a:lstStyle/>
          <a:p>
            <a:r>
              <a:rPr lang="en-US" dirty="0"/>
              <a:t>Chapter Objectives</a:t>
            </a:r>
          </a:p>
        </p:txBody>
      </p:sp>
      <p:sp>
        <p:nvSpPr>
          <p:cNvPr id="4" name="Text Placeholder 3">
            <a:extLst>
              <a:ext uri="{FF2B5EF4-FFF2-40B4-BE49-F238E27FC236}">
                <a16:creationId xmlns:a16="http://schemas.microsoft.com/office/drawing/2014/main" id="{B8BE4C42-636C-4391-9D87-FEF0DD44D651}"/>
              </a:ext>
            </a:extLst>
          </p:cNvPr>
          <p:cNvSpPr>
            <a:spLocks noGrp="1"/>
          </p:cNvSpPr>
          <p:nvPr>
            <p:ph type="body" sz="quarter" idx="12"/>
          </p:nvPr>
        </p:nvSpPr>
        <p:spPr/>
        <p:txBody>
          <a:bodyPr>
            <a:normAutofit/>
          </a:bodyPr>
          <a:lstStyle/>
          <a:p>
            <a:pPr marL="50800" indent="0">
              <a:buNone/>
            </a:pPr>
            <a:r>
              <a:rPr lang="en-US" dirty="0"/>
              <a:t>After successfully completing this course, you will be able to:</a:t>
            </a:r>
          </a:p>
          <a:p>
            <a:pPr lvl="1"/>
            <a:r>
              <a:rPr lang="en-US" dirty="0"/>
              <a:t>Develop object-oriented applications in Java using best coding practices</a:t>
            </a:r>
          </a:p>
          <a:p>
            <a:pPr lvl="1"/>
            <a:r>
              <a:rPr lang="en-US" dirty="0"/>
              <a:t>Implement classes with fields, constructors, and methods</a:t>
            </a:r>
          </a:p>
          <a:p>
            <a:pPr lvl="1"/>
            <a:r>
              <a:rPr lang="en-US" dirty="0"/>
              <a:t>Leverage interfaces for extensibility</a:t>
            </a:r>
          </a:p>
          <a:p>
            <a:pPr lvl="1"/>
            <a:r>
              <a:rPr lang="en-US" dirty="0"/>
              <a:t>Work with collections of objects</a:t>
            </a:r>
          </a:p>
          <a:p>
            <a:pPr lvl="1"/>
            <a:r>
              <a:rPr lang="en-US" dirty="0"/>
              <a:t>Throw and handle exceptions correctly</a:t>
            </a:r>
          </a:p>
          <a:p>
            <a:pPr lvl="1"/>
            <a:r>
              <a:rPr lang="en-US" dirty="0"/>
              <a:t>Employ Java best practices to create maintainable programs</a:t>
            </a:r>
          </a:p>
        </p:txBody>
      </p:sp>
    </p:spTree>
    <p:extLst>
      <p:ext uri="{BB962C8B-B14F-4D97-AF65-F5344CB8AC3E}">
        <p14:creationId xmlns:p14="http://schemas.microsoft.com/office/powerpoint/2010/main" val="2233760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4405C4-817A-439D-B761-CEE5FCD219DA}"/>
              </a:ext>
            </a:extLst>
          </p:cNvPr>
          <p:cNvSpPr>
            <a:spLocks noGrp="1"/>
          </p:cNvSpPr>
          <p:nvPr>
            <p:ph type="title"/>
          </p:nvPr>
        </p:nvSpPr>
        <p:spPr/>
        <p:txBody>
          <a:bodyPr/>
          <a:lstStyle/>
          <a:p>
            <a:r>
              <a:rPr lang="en-US" dirty="0"/>
              <a:t>Creational Patterns</a:t>
            </a:r>
          </a:p>
        </p:txBody>
      </p:sp>
      <p:pic>
        <p:nvPicPr>
          <p:cNvPr id="9" name="Content Placeholder 4">
            <a:extLst>
              <a:ext uri="{FF2B5EF4-FFF2-40B4-BE49-F238E27FC236}">
                <a16:creationId xmlns:a16="http://schemas.microsoft.com/office/drawing/2014/main" id="{0D888A65-FDFA-4194-8540-9C9DC42AA2CA}"/>
              </a:ext>
            </a:extLst>
          </p:cNvPr>
          <p:cNvPicPr>
            <a:picLocks noChangeAspect="1"/>
          </p:cNvPicPr>
          <p:nvPr/>
        </p:nvPicPr>
        <p:blipFill>
          <a:blip r:embed="rId2" cstate="print"/>
          <a:stretch>
            <a:fillRect/>
          </a:stretch>
        </p:blipFill>
        <p:spPr>
          <a:xfrm>
            <a:off x="2837212" y="2016125"/>
            <a:ext cx="6831900" cy="3449638"/>
          </a:xfrm>
          <a:prstGeom prst="rect">
            <a:avLst/>
          </a:prstGeom>
          <a:noFill/>
          <a:ln>
            <a:noFill/>
          </a:ln>
        </p:spPr>
      </p:pic>
    </p:spTree>
    <p:extLst>
      <p:ext uri="{BB962C8B-B14F-4D97-AF65-F5344CB8AC3E}">
        <p14:creationId xmlns:p14="http://schemas.microsoft.com/office/powerpoint/2010/main" val="2615362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46D991-A1B7-4AAE-B0CF-EDD66A898CA0}"/>
              </a:ext>
            </a:extLst>
          </p:cNvPr>
          <p:cNvSpPr>
            <a:spLocks noGrp="1"/>
          </p:cNvSpPr>
          <p:nvPr>
            <p:ph type="body" sz="quarter" idx="12"/>
          </p:nvPr>
        </p:nvSpPr>
        <p:spPr/>
        <p:txBody>
          <a:bodyPr/>
          <a:lstStyle/>
          <a:p>
            <a:r>
              <a:rPr lang="en-US" dirty="0"/>
              <a:t>The word “structure” does it ring a bell? Yes, this category of GOF patterns tells us about how-to better structure our objects and classes to build a larger structures which are flexible and reliable to adapt new changes in the future.</a:t>
            </a:r>
          </a:p>
          <a:p>
            <a:r>
              <a:rPr lang="en-US" dirty="0"/>
              <a:t>List of Structural Patterns are</a:t>
            </a:r>
            <a:br>
              <a:rPr lang="en-US" dirty="0"/>
            </a:br>
            <a:r>
              <a:rPr lang="en-US" dirty="0"/>
              <a:t>a) Adapter Pattern</a:t>
            </a:r>
            <a:br>
              <a:rPr lang="en-US" dirty="0"/>
            </a:br>
            <a:r>
              <a:rPr lang="en-US" dirty="0"/>
              <a:t>b) Bridge Pattern</a:t>
            </a:r>
            <a:br>
              <a:rPr lang="en-US" dirty="0"/>
            </a:br>
            <a:r>
              <a:rPr lang="en-US" dirty="0"/>
              <a:t>c) Composite Pattern</a:t>
            </a:r>
            <a:br>
              <a:rPr lang="en-US" dirty="0"/>
            </a:br>
            <a:r>
              <a:rPr lang="en-US" dirty="0"/>
              <a:t>d) Decorator Pattern</a:t>
            </a:r>
            <a:br>
              <a:rPr lang="en-US" dirty="0"/>
            </a:br>
            <a:r>
              <a:rPr lang="en-US" dirty="0"/>
              <a:t>e) Façade Pattern</a:t>
            </a:r>
            <a:br>
              <a:rPr lang="en-US" dirty="0"/>
            </a:br>
            <a:r>
              <a:rPr lang="en-US" dirty="0"/>
              <a:t>f) Flyweight Pattern</a:t>
            </a:r>
            <a:br>
              <a:rPr lang="en-US" dirty="0"/>
            </a:br>
            <a:r>
              <a:rPr lang="en-US" dirty="0"/>
              <a:t>g) Proxy Pattern</a:t>
            </a:r>
          </a:p>
          <a:p>
            <a:endParaRPr lang="en-US" dirty="0"/>
          </a:p>
        </p:txBody>
      </p:sp>
      <p:sp>
        <p:nvSpPr>
          <p:cNvPr id="6" name="Title 5">
            <a:extLst>
              <a:ext uri="{FF2B5EF4-FFF2-40B4-BE49-F238E27FC236}">
                <a16:creationId xmlns:a16="http://schemas.microsoft.com/office/drawing/2014/main" id="{DA7544EB-14AD-4E2B-A4E5-3C3CDA70A192}"/>
              </a:ext>
            </a:extLst>
          </p:cNvPr>
          <p:cNvSpPr>
            <a:spLocks noGrp="1"/>
          </p:cNvSpPr>
          <p:nvPr>
            <p:ph type="title"/>
          </p:nvPr>
        </p:nvSpPr>
        <p:spPr/>
        <p:txBody>
          <a:bodyPr/>
          <a:lstStyle/>
          <a:p>
            <a:r>
              <a:rPr lang="en-US" dirty="0"/>
              <a:t>Structural Patterns</a:t>
            </a:r>
          </a:p>
        </p:txBody>
      </p:sp>
    </p:spTree>
    <p:extLst>
      <p:ext uri="{BB962C8B-B14F-4D97-AF65-F5344CB8AC3E}">
        <p14:creationId xmlns:p14="http://schemas.microsoft.com/office/powerpoint/2010/main" val="953801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A54AD-3E94-4608-B9FE-BA6D18810289}"/>
              </a:ext>
            </a:extLst>
          </p:cNvPr>
          <p:cNvSpPr>
            <a:spLocks noGrp="1"/>
          </p:cNvSpPr>
          <p:nvPr>
            <p:ph type="title"/>
          </p:nvPr>
        </p:nvSpPr>
        <p:spPr/>
        <p:txBody>
          <a:bodyPr/>
          <a:lstStyle/>
          <a:p>
            <a:r>
              <a:rPr lang="en-US" dirty="0"/>
              <a:t>Structural Pattern</a:t>
            </a:r>
          </a:p>
        </p:txBody>
      </p:sp>
      <p:pic>
        <p:nvPicPr>
          <p:cNvPr id="9" name="Picture 8">
            <a:extLst>
              <a:ext uri="{FF2B5EF4-FFF2-40B4-BE49-F238E27FC236}">
                <a16:creationId xmlns:a16="http://schemas.microsoft.com/office/drawing/2014/main" id="{E3D5CEF8-DEC6-42D8-A28A-2D193DA22A8F}"/>
              </a:ext>
            </a:extLst>
          </p:cNvPr>
          <p:cNvPicPr>
            <a:picLocks noChangeAspect="1"/>
          </p:cNvPicPr>
          <p:nvPr/>
        </p:nvPicPr>
        <p:blipFill>
          <a:blip r:embed="rId2" cstate="print"/>
          <a:stretch>
            <a:fillRect/>
          </a:stretch>
        </p:blipFill>
        <p:spPr>
          <a:xfrm>
            <a:off x="1188661" y="1548581"/>
            <a:ext cx="9814679" cy="4441989"/>
          </a:xfrm>
          <a:prstGeom prst="rect">
            <a:avLst/>
          </a:prstGeom>
        </p:spPr>
      </p:pic>
    </p:spTree>
    <p:extLst>
      <p:ext uri="{BB962C8B-B14F-4D97-AF65-F5344CB8AC3E}">
        <p14:creationId xmlns:p14="http://schemas.microsoft.com/office/powerpoint/2010/main" val="2215757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180EDB-1C49-4BEA-8C55-3D34A894F303}"/>
              </a:ext>
            </a:extLst>
          </p:cNvPr>
          <p:cNvSpPr>
            <a:spLocks noGrp="1"/>
          </p:cNvSpPr>
          <p:nvPr>
            <p:ph type="title"/>
          </p:nvPr>
        </p:nvSpPr>
        <p:spPr/>
        <p:txBody>
          <a:bodyPr/>
          <a:lstStyle/>
          <a:p>
            <a:r>
              <a:rPr lang="en-US" dirty="0"/>
              <a:t>Behavioral Pattern</a:t>
            </a:r>
          </a:p>
        </p:txBody>
      </p:sp>
      <p:pic>
        <p:nvPicPr>
          <p:cNvPr id="9" name="Picture 8">
            <a:extLst>
              <a:ext uri="{FF2B5EF4-FFF2-40B4-BE49-F238E27FC236}">
                <a16:creationId xmlns:a16="http://schemas.microsoft.com/office/drawing/2014/main" id="{C02F00DA-2E81-4EE0-A1CD-6E6F67A189D0}"/>
              </a:ext>
            </a:extLst>
          </p:cNvPr>
          <p:cNvPicPr>
            <a:picLocks noChangeAspect="1"/>
          </p:cNvPicPr>
          <p:nvPr/>
        </p:nvPicPr>
        <p:blipFill>
          <a:blip r:embed="rId2" cstate="print"/>
          <a:stretch>
            <a:fillRect/>
          </a:stretch>
        </p:blipFill>
        <p:spPr>
          <a:xfrm>
            <a:off x="1609915" y="1332276"/>
            <a:ext cx="8972171" cy="4598240"/>
          </a:xfrm>
          <a:prstGeom prst="rect">
            <a:avLst/>
          </a:prstGeom>
          <a:noFill/>
        </p:spPr>
      </p:pic>
    </p:spTree>
    <p:extLst>
      <p:ext uri="{BB962C8B-B14F-4D97-AF65-F5344CB8AC3E}">
        <p14:creationId xmlns:p14="http://schemas.microsoft.com/office/powerpoint/2010/main" val="1913835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DC073C-0259-4853-A442-3836EC41F5EC}"/>
              </a:ext>
            </a:extLst>
          </p:cNvPr>
          <p:cNvSpPr>
            <a:spLocks noGrp="1"/>
          </p:cNvSpPr>
          <p:nvPr>
            <p:ph type="title"/>
          </p:nvPr>
        </p:nvSpPr>
        <p:spPr/>
        <p:txBody>
          <a:bodyPr/>
          <a:lstStyle/>
          <a:p>
            <a:r>
              <a:rPr lang="en-US" dirty="0"/>
              <a:t>Behavioral Pattern</a:t>
            </a:r>
          </a:p>
        </p:txBody>
      </p:sp>
      <p:pic>
        <p:nvPicPr>
          <p:cNvPr id="9" name="Picture 8">
            <a:extLst>
              <a:ext uri="{FF2B5EF4-FFF2-40B4-BE49-F238E27FC236}">
                <a16:creationId xmlns:a16="http://schemas.microsoft.com/office/drawing/2014/main" id="{0FE80504-1033-4AD6-9792-BF69A1E9172E}"/>
              </a:ext>
            </a:extLst>
          </p:cNvPr>
          <p:cNvPicPr>
            <a:picLocks noChangeAspect="1"/>
          </p:cNvPicPr>
          <p:nvPr/>
        </p:nvPicPr>
        <p:blipFill>
          <a:blip r:embed="rId2" cstate="print"/>
          <a:stretch>
            <a:fillRect/>
          </a:stretch>
        </p:blipFill>
        <p:spPr>
          <a:xfrm>
            <a:off x="1242963" y="1740310"/>
            <a:ext cx="9706073" cy="3924135"/>
          </a:xfrm>
          <a:prstGeom prst="rect">
            <a:avLst/>
          </a:prstGeom>
        </p:spPr>
      </p:pic>
    </p:spTree>
    <p:extLst>
      <p:ext uri="{BB962C8B-B14F-4D97-AF65-F5344CB8AC3E}">
        <p14:creationId xmlns:p14="http://schemas.microsoft.com/office/powerpoint/2010/main" val="291717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2FC0E74-038C-4402-8821-5705A081D0E2}"/>
              </a:ext>
            </a:extLst>
          </p:cNvPr>
          <p:cNvSpPr>
            <a:spLocks noGrp="1"/>
          </p:cNvSpPr>
          <p:nvPr>
            <p:ph type="body" sz="quarter" idx="12"/>
          </p:nvPr>
        </p:nvSpPr>
        <p:spPr/>
        <p:txBody>
          <a:bodyPr/>
          <a:lstStyle/>
          <a:p>
            <a:pPr>
              <a:lnSpc>
                <a:spcPct val="115000"/>
              </a:lnSpc>
            </a:pPr>
            <a:r>
              <a:rPr lang="en-US" dirty="0"/>
              <a:t>Clients need to create objects of different flavors</a:t>
            </a:r>
          </a:p>
          <a:p>
            <a:pPr lvl="1" indent="-342900">
              <a:lnSpc>
                <a:spcPct val="115000"/>
              </a:lnSpc>
              <a:buSzPts val="1800"/>
            </a:pPr>
            <a:r>
              <a:rPr lang="en-US" dirty="0"/>
              <a:t>What is wrong with this model from the client perspective?</a:t>
            </a:r>
          </a:p>
          <a:p>
            <a:pPr lvl="1" indent="-342900">
              <a:lnSpc>
                <a:spcPct val="115000"/>
              </a:lnSpc>
              <a:buSzPts val="1800"/>
            </a:pPr>
            <a:r>
              <a:rPr lang="en-US" dirty="0"/>
              <a:t>Are any of the SOLID principles violated?</a:t>
            </a:r>
          </a:p>
          <a:p>
            <a:endParaRPr lang="en-US" dirty="0"/>
          </a:p>
        </p:txBody>
      </p:sp>
      <p:sp>
        <p:nvSpPr>
          <p:cNvPr id="6" name="Title 5">
            <a:extLst>
              <a:ext uri="{FF2B5EF4-FFF2-40B4-BE49-F238E27FC236}">
                <a16:creationId xmlns:a16="http://schemas.microsoft.com/office/drawing/2014/main" id="{3452B5DC-757F-4085-A9EF-70E66945434C}"/>
              </a:ext>
            </a:extLst>
          </p:cNvPr>
          <p:cNvSpPr>
            <a:spLocks noGrp="1"/>
          </p:cNvSpPr>
          <p:nvPr>
            <p:ph type="title"/>
          </p:nvPr>
        </p:nvSpPr>
        <p:spPr/>
        <p:txBody>
          <a:bodyPr/>
          <a:lstStyle/>
          <a:p>
            <a:r>
              <a:rPr lang="en-US" dirty="0"/>
              <a:t>A Problem?</a:t>
            </a:r>
          </a:p>
        </p:txBody>
      </p:sp>
      <p:pic>
        <p:nvPicPr>
          <p:cNvPr id="9" name="Google Shape;101;p18">
            <a:extLst>
              <a:ext uri="{FF2B5EF4-FFF2-40B4-BE49-F238E27FC236}">
                <a16:creationId xmlns:a16="http://schemas.microsoft.com/office/drawing/2014/main" id="{5A7430E5-63E7-4D34-94E1-E4813ED373AC}"/>
              </a:ext>
            </a:extLst>
          </p:cNvPr>
          <p:cNvPicPr preferRelativeResize="0"/>
          <p:nvPr/>
        </p:nvPicPr>
        <p:blipFill>
          <a:blip r:embed="rId2">
            <a:alphaModFix/>
          </a:blip>
          <a:stretch>
            <a:fillRect/>
          </a:stretch>
        </p:blipFill>
        <p:spPr>
          <a:xfrm>
            <a:off x="2666823" y="3215830"/>
            <a:ext cx="7186244" cy="2665206"/>
          </a:xfrm>
          <a:prstGeom prst="rect">
            <a:avLst/>
          </a:prstGeom>
          <a:noFill/>
          <a:ln>
            <a:noFill/>
          </a:ln>
        </p:spPr>
      </p:pic>
    </p:spTree>
    <p:extLst>
      <p:ext uri="{BB962C8B-B14F-4D97-AF65-F5344CB8AC3E}">
        <p14:creationId xmlns:p14="http://schemas.microsoft.com/office/powerpoint/2010/main" val="2997762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F3D2BC1-42DF-4316-9898-C7F8D991423C}"/>
              </a:ext>
            </a:extLst>
          </p:cNvPr>
          <p:cNvSpPr>
            <a:spLocks noGrp="1"/>
          </p:cNvSpPr>
          <p:nvPr>
            <p:ph type="body" sz="quarter" idx="12"/>
          </p:nvPr>
        </p:nvSpPr>
        <p:spPr/>
        <p:txBody>
          <a:bodyPr/>
          <a:lstStyle/>
          <a:p>
            <a:pPr>
              <a:lnSpc>
                <a:spcPct val="115000"/>
              </a:lnSpc>
            </a:pPr>
            <a:r>
              <a:rPr lang="en-US" dirty="0"/>
              <a:t>Delegate the responsibility for creation to a factory object</a:t>
            </a:r>
          </a:p>
          <a:p>
            <a:pPr lvl="1">
              <a:lnSpc>
                <a:spcPct val="115000"/>
              </a:lnSpc>
            </a:pPr>
            <a:r>
              <a:rPr lang="en-US" dirty="0"/>
              <a:t>Is this a better approach? If so why?</a:t>
            </a:r>
          </a:p>
          <a:p>
            <a:endParaRPr lang="en-US" dirty="0"/>
          </a:p>
        </p:txBody>
      </p:sp>
      <p:sp>
        <p:nvSpPr>
          <p:cNvPr id="6" name="Title 5">
            <a:extLst>
              <a:ext uri="{FF2B5EF4-FFF2-40B4-BE49-F238E27FC236}">
                <a16:creationId xmlns:a16="http://schemas.microsoft.com/office/drawing/2014/main" id="{F73B2A8F-0501-4D4A-9DBC-8A37D55B4ABA}"/>
              </a:ext>
            </a:extLst>
          </p:cNvPr>
          <p:cNvSpPr>
            <a:spLocks noGrp="1"/>
          </p:cNvSpPr>
          <p:nvPr>
            <p:ph type="title"/>
          </p:nvPr>
        </p:nvSpPr>
        <p:spPr/>
        <p:txBody>
          <a:bodyPr/>
          <a:lstStyle/>
          <a:p>
            <a:r>
              <a:rPr lang="en-US" dirty="0"/>
              <a:t>Factory</a:t>
            </a:r>
          </a:p>
        </p:txBody>
      </p:sp>
      <p:pic>
        <p:nvPicPr>
          <p:cNvPr id="9" name="Google Shape;108;p19">
            <a:extLst>
              <a:ext uri="{FF2B5EF4-FFF2-40B4-BE49-F238E27FC236}">
                <a16:creationId xmlns:a16="http://schemas.microsoft.com/office/drawing/2014/main" id="{3B256EA9-F6B1-4378-ABC2-9A16D2488AA5}"/>
              </a:ext>
            </a:extLst>
          </p:cNvPr>
          <p:cNvPicPr preferRelativeResize="0"/>
          <p:nvPr/>
        </p:nvPicPr>
        <p:blipFill>
          <a:blip r:embed="rId2">
            <a:alphaModFix/>
          </a:blip>
          <a:stretch>
            <a:fillRect/>
          </a:stretch>
        </p:blipFill>
        <p:spPr>
          <a:xfrm>
            <a:off x="3353214" y="2686292"/>
            <a:ext cx="5575440" cy="3194744"/>
          </a:xfrm>
          <a:prstGeom prst="rect">
            <a:avLst/>
          </a:prstGeom>
          <a:noFill/>
          <a:ln>
            <a:noFill/>
          </a:ln>
        </p:spPr>
      </p:pic>
    </p:spTree>
    <p:extLst>
      <p:ext uri="{BB962C8B-B14F-4D97-AF65-F5344CB8AC3E}">
        <p14:creationId xmlns:p14="http://schemas.microsoft.com/office/powerpoint/2010/main" val="4251190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0EA1FAB-6F94-4612-926C-F65BBD1C305C}"/>
              </a:ext>
            </a:extLst>
          </p:cNvPr>
          <p:cNvSpPr>
            <a:spLocks noGrp="1"/>
          </p:cNvSpPr>
          <p:nvPr>
            <p:ph type="body" sz="quarter" idx="12"/>
          </p:nvPr>
        </p:nvSpPr>
        <p:spPr/>
        <p:txBody>
          <a:bodyPr/>
          <a:lstStyle/>
          <a:p>
            <a:pPr>
              <a:lnSpc>
                <a:spcPct val="115000"/>
              </a:lnSpc>
            </a:pPr>
            <a:r>
              <a:rPr lang="en-US" dirty="0"/>
              <a:t>The factory is a very common pattern</a:t>
            </a:r>
          </a:p>
          <a:p>
            <a:pPr lvl="1">
              <a:lnSpc>
                <a:spcPct val="115000"/>
              </a:lnSpc>
            </a:pPr>
            <a:r>
              <a:rPr lang="en-US" dirty="0"/>
              <a:t>Many APIs and frameworks use it</a:t>
            </a:r>
          </a:p>
          <a:p>
            <a:pPr>
              <a:lnSpc>
                <a:spcPct val="115000"/>
              </a:lnSpc>
            </a:pPr>
            <a:r>
              <a:rPr lang="en-US" dirty="0"/>
              <a:t>When is a factory a good solution?</a:t>
            </a:r>
          </a:p>
          <a:p>
            <a:endParaRPr lang="en-US" dirty="0"/>
          </a:p>
        </p:txBody>
      </p:sp>
      <p:sp>
        <p:nvSpPr>
          <p:cNvPr id="6" name="Title 5">
            <a:extLst>
              <a:ext uri="{FF2B5EF4-FFF2-40B4-BE49-F238E27FC236}">
                <a16:creationId xmlns:a16="http://schemas.microsoft.com/office/drawing/2014/main" id="{FE44E130-B4D0-44AB-9B93-064F96758840}"/>
              </a:ext>
            </a:extLst>
          </p:cNvPr>
          <p:cNvSpPr>
            <a:spLocks noGrp="1"/>
          </p:cNvSpPr>
          <p:nvPr>
            <p:ph type="title"/>
          </p:nvPr>
        </p:nvSpPr>
        <p:spPr/>
        <p:txBody>
          <a:bodyPr/>
          <a:lstStyle/>
          <a:p>
            <a:r>
              <a:rPr lang="en-US" dirty="0"/>
              <a:t>Factory Discussion</a:t>
            </a:r>
          </a:p>
        </p:txBody>
      </p:sp>
    </p:spTree>
    <p:extLst>
      <p:ext uri="{BB962C8B-B14F-4D97-AF65-F5344CB8AC3E}">
        <p14:creationId xmlns:p14="http://schemas.microsoft.com/office/powerpoint/2010/main" val="3124543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DBF8B8-548D-43E3-AB9C-1D8E6B88DBE1}"/>
              </a:ext>
            </a:extLst>
          </p:cNvPr>
          <p:cNvSpPr>
            <a:spLocks noGrp="1"/>
          </p:cNvSpPr>
          <p:nvPr>
            <p:ph type="body" sz="quarter" idx="12"/>
          </p:nvPr>
        </p:nvSpPr>
        <p:spPr/>
        <p:txBody>
          <a:bodyPr/>
          <a:lstStyle/>
          <a:p>
            <a:pPr>
              <a:lnSpc>
                <a:spcPct val="115000"/>
              </a:lnSpc>
            </a:pPr>
            <a:r>
              <a:rPr lang="en-US" dirty="0"/>
              <a:t>Need to store objects in a tree structure</a:t>
            </a:r>
          </a:p>
          <a:p>
            <a:pPr>
              <a:lnSpc>
                <a:spcPct val="115000"/>
              </a:lnSpc>
            </a:pPr>
            <a:r>
              <a:rPr lang="en-US" dirty="0"/>
              <a:t>Nodes and branches need to be treated in a similar way</a:t>
            </a:r>
          </a:p>
          <a:p>
            <a:pPr lvl="1" indent="-342900">
              <a:lnSpc>
                <a:spcPct val="115000"/>
              </a:lnSpc>
              <a:buSzPts val="1800"/>
            </a:pPr>
            <a:r>
              <a:rPr lang="en-US" dirty="0"/>
              <a:t>A file system has directory nodes which are a type of file</a:t>
            </a:r>
          </a:p>
          <a:p>
            <a:pPr lvl="1" indent="-342900">
              <a:lnSpc>
                <a:spcPct val="115000"/>
              </a:lnSpc>
              <a:buSzPts val="1800"/>
            </a:pPr>
            <a:r>
              <a:rPr lang="en-US" dirty="0"/>
              <a:t>XML elements can be leaf nodes or contain other elements</a:t>
            </a:r>
          </a:p>
          <a:p>
            <a:endParaRPr lang="en-US" dirty="0"/>
          </a:p>
        </p:txBody>
      </p:sp>
      <p:sp>
        <p:nvSpPr>
          <p:cNvPr id="6" name="Title 5">
            <a:extLst>
              <a:ext uri="{FF2B5EF4-FFF2-40B4-BE49-F238E27FC236}">
                <a16:creationId xmlns:a16="http://schemas.microsoft.com/office/drawing/2014/main" id="{76B4D54B-4DBF-4ADC-996F-A83D50072B18}"/>
              </a:ext>
            </a:extLst>
          </p:cNvPr>
          <p:cNvSpPr>
            <a:spLocks noGrp="1"/>
          </p:cNvSpPr>
          <p:nvPr>
            <p:ph type="title"/>
          </p:nvPr>
        </p:nvSpPr>
        <p:spPr/>
        <p:txBody>
          <a:bodyPr/>
          <a:lstStyle/>
          <a:p>
            <a:r>
              <a:rPr lang="en-US" dirty="0"/>
              <a:t>A Problem?</a:t>
            </a:r>
          </a:p>
        </p:txBody>
      </p:sp>
    </p:spTree>
    <p:extLst>
      <p:ext uri="{BB962C8B-B14F-4D97-AF65-F5344CB8AC3E}">
        <p14:creationId xmlns:p14="http://schemas.microsoft.com/office/powerpoint/2010/main" val="1302445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B432F1F-EAC2-4E50-9F93-896B975D6009}"/>
              </a:ext>
            </a:extLst>
          </p:cNvPr>
          <p:cNvSpPr>
            <a:spLocks noGrp="1"/>
          </p:cNvSpPr>
          <p:nvPr>
            <p:ph type="body" sz="quarter" idx="12"/>
          </p:nvPr>
        </p:nvSpPr>
        <p:spPr/>
        <p:txBody>
          <a:bodyPr/>
          <a:lstStyle/>
          <a:p>
            <a:r>
              <a:rPr lang="en-US" dirty="0"/>
              <a:t>A composite has leaves and branches implement the same interface</a:t>
            </a:r>
          </a:p>
          <a:p>
            <a:endParaRPr lang="en-US" dirty="0"/>
          </a:p>
        </p:txBody>
      </p:sp>
      <p:sp>
        <p:nvSpPr>
          <p:cNvPr id="6" name="Title 5">
            <a:extLst>
              <a:ext uri="{FF2B5EF4-FFF2-40B4-BE49-F238E27FC236}">
                <a16:creationId xmlns:a16="http://schemas.microsoft.com/office/drawing/2014/main" id="{150E04CA-82E0-470A-985C-45106F02D8EB}"/>
              </a:ext>
            </a:extLst>
          </p:cNvPr>
          <p:cNvSpPr>
            <a:spLocks noGrp="1"/>
          </p:cNvSpPr>
          <p:nvPr>
            <p:ph type="title"/>
          </p:nvPr>
        </p:nvSpPr>
        <p:spPr/>
        <p:txBody>
          <a:bodyPr/>
          <a:lstStyle/>
          <a:p>
            <a:r>
              <a:rPr lang="en-US" dirty="0"/>
              <a:t>Composite</a:t>
            </a:r>
          </a:p>
        </p:txBody>
      </p:sp>
      <p:pic>
        <p:nvPicPr>
          <p:cNvPr id="9" name="Google Shape;127;p22">
            <a:extLst>
              <a:ext uri="{FF2B5EF4-FFF2-40B4-BE49-F238E27FC236}">
                <a16:creationId xmlns:a16="http://schemas.microsoft.com/office/drawing/2014/main" id="{D318B978-2FAE-457C-B662-768198F9A509}"/>
              </a:ext>
            </a:extLst>
          </p:cNvPr>
          <p:cNvPicPr preferRelativeResize="0"/>
          <p:nvPr/>
        </p:nvPicPr>
        <p:blipFill>
          <a:blip r:embed="rId2">
            <a:alphaModFix/>
          </a:blip>
          <a:stretch>
            <a:fillRect/>
          </a:stretch>
        </p:blipFill>
        <p:spPr>
          <a:xfrm>
            <a:off x="2672001" y="2677136"/>
            <a:ext cx="6863119" cy="3059986"/>
          </a:xfrm>
          <a:prstGeom prst="rect">
            <a:avLst/>
          </a:prstGeom>
          <a:noFill/>
          <a:ln>
            <a:noFill/>
          </a:ln>
        </p:spPr>
      </p:pic>
    </p:spTree>
    <p:extLst>
      <p:ext uri="{BB962C8B-B14F-4D97-AF65-F5344CB8AC3E}">
        <p14:creationId xmlns:p14="http://schemas.microsoft.com/office/powerpoint/2010/main" val="4018113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E79B058-3269-49BF-8A0F-4AE4CCED35DF}"/>
              </a:ext>
            </a:extLst>
          </p:cNvPr>
          <p:cNvSpPr>
            <a:spLocks noGrp="1"/>
          </p:cNvSpPr>
          <p:nvPr>
            <p:ph type="body" sz="quarter" idx="12"/>
          </p:nvPr>
        </p:nvSpPr>
        <p:spPr/>
        <p:txBody>
          <a:bodyPr/>
          <a:lstStyle/>
          <a:p>
            <a:pPr marL="0" indent="0">
              <a:spcBef>
                <a:spcPts val="0"/>
              </a:spcBef>
              <a:buClr>
                <a:srgbClr val="000000"/>
              </a:buClr>
              <a:buNone/>
            </a:pPr>
            <a:r>
              <a:rPr lang="en-US" sz="1400" dirty="0">
                <a:latin typeface="Tahoma"/>
                <a:ea typeface="Tahoma"/>
                <a:cs typeface="Tahoma"/>
                <a:sym typeface="Tahoma"/>
              </a:rPr>
              <a:t>In this chapter, we will learn:</a:t>
            </a:r>
          </a:p>
          <a:p>
            <a:pPr marL="228600" indent="-228600"/>
            <a:r>
              <a:rPr lang="en-US" dirty="0"/>
              <a:t>Design Patterns</a:t>
            </a:r>
            <a:endParaRPr lang="en-US" sz="1400" dirty="0"/>
          </a:p>
          <a:p>
            <a:pPr marL="228600" indent="-228600"/>
            <a:r>
              <a:rPr lang="en-US" dirty="0"/>
              <a:t>Architectural Patterns</a:t>
            </a:r>
            <a:endParaRPr lang="en-US" sz="1400" dirty="0"/>
          </a:p>
          <a:p>
            <a:endParaRPr lang="en-US" dirty="0"/>
          </a:p>
        </p:txBody>
      </p:sp>
      <p:sp>
        <p:nvSpPr>
          <p:cNvPr id="6" name="Title 5">
            <a:extLst>
              <a:ext uri="{FF2B5EF4-FFF2-40B4-BE49-F238E27FC236}">
                <a16:creationId xmlns:a16="http://schemas.microsoft.com/office/drawing/2014/main" id="{78892ACE-8317-44E4-82E8-1F633E8C12FE}"/>
              </a:ext>
            </a:extLst>
          </p:cNvPr>
          <p:cNvSpPr>
            <a:spLocks noGrp="1"/>
          </p:cNvSpPr>
          <p:nvPr>
            <p:ph type="title"/>
          </p:nvPr>
        </p:nvSpPr>
        <p:spPr/>
        <p:txBody>
          <a:bodyPr/>
          <a:lstStyle/>
          <a:p>
            <a:r>
              <a:rPr lang="en-US" dirty="0">
                <a:solidFill>
                  <a:srgbClr val="000000"/>
                </a:solidFill>
              </a:rPr>
              <a:t>Let's Talk About</a:t>
            </a:r>
            <a:endParaRPr lang="en-US" dirty="0"/>
          </a:p>
        </p:txBody>
      </p:sp>
    </p:spTree>
    <p:extLst>
      <p:ext uri="{BB962C8B-B14F-4D97-AF65-F5344CB8AC3E}">
        <p14:creationId xmlns:p14="http://schemas.microsoft.com/office/powerpoint/2010/main" val="483767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1E1C962-E32B-4866-92A0-5ACA28D58A4A}"/>
              </a:ext>
            </a:extLst>
          </p:cNvPr>
          <p:cNvSpPr>
            <a:spLocks noGrp="1"/>
          </p:cNvSpPr>
          <p:nvPr>
            <p:ph type="body" sz="quarter" idx="12"/>
          </p:nvPr>
        </p:nvSpPr>
        <p:spPr/>
        <p:txBody>
          <a:bodyPr/>
          <a:lstStyle/>
          <a:p>
            <a:r>
              <a:rPr lang="en-US" dirty="0"/>
              <a:t>When is a composite a good solution?</a:t>
            </a:r>
          </a:p>
          <a:p>
            <a:endParaRPr lang="en-US" dirty="0"/>
          </a:p>
        </p:txBody>
      </p:sp>
      <p:sp>
        <p:nvSpPr>
          <p:cNvPr id="6" name="Title 5">
            <a:extLst>
              <a:ext uri="{FF2B5EF4-FFF2-40B4-BE49-F238E27FC236}">
                <a16:creationId xmlns:a16="http://schemas.microsoft.com/office/drawing/2014/main" id="{5B24A384-EEA9-492C-A44F-A030A836B8ED}"/>
              </a:ext>
            </a:extLst>
          </p:cNvPr>
          <p:cNvSpPr>
            <a:spLocks noGrp="1"/>
          </p:cNvSpPr>
          <p:nvPr>
            <p:ph type="title"/>
          </p:nvPr>
        </p:nvSpPr>
        <p:spPr/>
        <p:txBody>
          <a:bodyPr/>
          <a:lstStyle/>
          <a:p>
            <a:r>
              <a:rPr lang="en-US" dirty="0"/>
              <a:t>Composite Discussion</a:t>
            </a:r>
          </a:p>
        </p:txBody>
      </p:sp>
    </p:spTree>
    <p:extLst>
      <p:ext uri="{BB962C8B-B14F-4D97-AF65-F5344CB8AC3E}">
        <p14:creationId xmlns:p14="http://schemas.microsoft.com/office/powerpoint/2010/main" val="3283604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ED7E84A-C0FB-421B-A176-DCC287633631}"/>
              </a:ext>
            </a:extLst>
          </p:cNvPr>
          <p:cNvSpPr>
            <a:spLocks noGrp="1"/>
          </p:cNvSpPr>
          <p:nvPr>
            <p:ph type="body" sz="quarter" idx="12"/>
          </p:nvPr>
        </p:nvSpPr>
        <p:spPr/>
        <p:txBody>
          <a:bodyPr/>
          <a:lstStyle/>
          <a:p>
            <a:pPr>
              <a:lnSpc>
                <a:spcPct val="115000"/>
              </a:lnSpc>
            </a:pPr>
            <a:r>
              <a:rPr lang="en-US" dirty="0"/>
              <a:t>Need to deal with the absence of an object</a:t>
            </a:r>
          </a:p>
          <a:p>
            <a:pPr lvl="1">
              <a:lnSpc>
                <a:spcPct val="115000"/>
              </a:lnSpc>
            </a:pPr>
            <a:r>
              <a:rPr lang="en-US" dirty="0"/>
              <a:t>Null references are problematic—why?</a:t>
            </a:r>
          </a:p>
          <a:p>
            <a:pPr lvl="1">
              <a:lnSpc>
                <a:spcPct val="115000"/>
              </a:lnSpc>
            </a:pPr>
            <a:r>
              <a:rPr lang="en-US" dirty="0"/>
              <a:t>Which SOLID principles are involved?</a:t>
            </a:r>
          </a:p>
          <a:p>
            <a:pPr>
              <a:lnSpc>
                <a:spcPct val="115000"/>
              </a:lnSpc>
            </a:pPr>
            <a:r>
              <a:rPr lang="en-US" dirty="0"/>
              <a:t>Some modern languages do not support null values</a:t>
            </a:r>
          </a:p>
          <a:p>
            <a:endParaRPr lang="en-US" dirty="0"/>
          </a:p>
        </p:txBody>
      </p:sp>
      <p:sp>
        <p:nvSpPr>
          <p:cNvPr id="6" name="Title 5">
            <a:extLst>
              <a:ext uri="{FF2B5EF4-FFF2-40B4-BE49-F238E27FC236}">
                <a16:creationId xmlns:a16="http://schemas.microsoft.com/office/drawing/2014/main" id="{E01D0BAC-E5FB-4744-84CB-AB161BAE9B52}"/>
              </a:ext>
            </a:extLst>
          </p:cNvPr>
          <p:cNvSpPr>
            <a:spLocks noGrp="1"/>
          </p:cNvSpPr>
          <p:nvPr>
            <p:ph type="title"/>
          </p:nvPr>
        </p:nvSpPr>
        <p:spPr/>
        <p:txBody>
          <a:bodyPr/>
          <a:lstStyle/>
          <a:p>
            <a:r>
              <a:rPr lang="en-US" dirty="0"/>
              <a:t>A Problem?</a:t>
            </a:r>
          </a:p>
        </p:txBody>
      </p:sp>
    </p:spTree>
    <p:extLst>
      <p:ext uri="{BB962C8B-B14F-4D97-AF65-F5344CB8AC3E}">
        <p14:creationId xmlns:p14="http://schemas.microsoft.com/office/powerpoint/2010/main" val="2043971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7FAD9EE-FBCC-4D61-819A-8199D3BF0102}"/>
              </a:ext>
            </a:extLst>
          </p:cNvPr>
          <p:cNvSpPr>
            <a:spLocks noGrp="1"/>
          </p:cNvSpPr>
          <p:nvPr>
            <p:ph type="body" sz="quarter" idx="12"/>
          </p:nvPr>
        </p:nvSpPr>
        <p:spPr/>
        <p:txBody>
          <a:bodyPr/>
          <a:lstStyle/>
          <a:p>
            <a:pPr>
              <a:lnSpc>
                <a:spcPct val="115000"/>
              </a:lnSpc>
            </a:pPr>
            <a:r>
              <a:rPr lang="en-US" dirty="0"/>
              <a:t>Provide an implementation of an interface which does nothing</a:t>
            </a:r>
          </a:p>
          <a:p>
            <a:pPr>
              <a:lnSpc>
                <a:spcPct val="115000"/>
              </a:lnSpc>
            </a:pPr>
            <a:r>
              <a:rPr lang="en-US" dirty="0"/>
              <a:t>Provide a static instance of a class which does nothing</a:t>
            </a:r>
          </a:p>
          <a:p>
            <a:pPr>
              <a:lnSpc>
                <a:spcPct val="115000"/>
              </a:lnSpc>
            </a:pPr>
            <a:endParaRPr lang="en-US" dirty="0"/>
          </a:p>
          <a:p>
            <a:pPr marL="50800" indent="0">
              <a:lnSpc>
                <a:spcPct val="115000"/>
              </a:lnSpc>
              <a:buNone/>
            </a:pPr>
            <a:endParaRPr lang="en-US" dirty="0"/>
          </a:p>
          <a:p>
            <a:pPr>
              <a:lnSpc>
                <a:spcPct val="115000"/>
              </a:lnSpc>
            </a:pPr>
            <a:r>
              <a:rPr lang="en-US" dirty="0"/>
              <a:t>Is this a useful p</a:t>
            </a:r>
          </a:p>
        </p:txBody>
      </p:sp>
      <p:pic>
        <p:nvPicPr>
          <p:cNvPr id="9" name="Google Shape;146;p25" descr="null.jpg">
            <a:extLst>
              <a:ext uri="{FF2B5EF4-FFF2-40B4-BE49-F238E27FC236}">
                <a16:creationId xmlns:a16="http://schemas.microsoft.com/office/drawing/2014/main" id="{BD499D25-B936-4251-9D06-FC4783D8A235}"/>
              </a:ext>
            </a:extLst>
          </p:cNvPr>
          <p:cNvPicPr preferRelativeResize="0"/>
          <p:nvPr/>
        </p:nvPicPr>
        <p:blipFill>
          <a:blip r:embed="rId2">
            <a:alphaModFix/>
          </a:blip>
          <a:stretch>
            <a:fillRect/>
          </a:stretch>
        </p:blipFill>
        <p:spPr>
          <a:xfrm>
            <a:off x="3137705" y="3050073"/>
            <a:ext cx="4791050" cy="2034550"/>
          </a:xfrm>
          <a:prstGeom prst="rect">
            <a:avLst/>
          </a:prstGeom>
          <a:noFill/>
          <a:ln>
            <a:noFill/>
          </a:ln>
        </p:spPr>
      </p:pic>
      <p:sp>
        <p:nvSpPr>
          <p:cNvPr id="6" name="Title 5">
            <a:extLst>
              <a:ext uri="{FF2B5EF4-FFF2-40B4-BE49-F238E27FC236}">
                <a16:creationId xmlns:a16="http://schemas.microsoft.com/office/drawing/2014/main" id="{E3452409-A73E-4C22-82DC-9894BCEA1CD5}"/>
              </a:ext>
            </a:extLst>
          </p:cNvPr>
          <p:cNvSpPr>
            <a:spLocks noGrp="1"/>
          </p:cNvSpPr>
          <p:nvPr>
            <p:ph type="title"/>
          </p:nvPr>
        </p:nvSpPr>
        <p:spPr/>
        <p:txBody>
          <a:bodyPr/>
          <a:lstStyle/>
          <a:p>
            <a:r>
              <a:rPr lang="en-US" dirty="0"/>
              <a:t>Null Object</a:t>
            </a:r>
          </a:p>
        </p:txBody>
      </p:sp>
    </p:spTree>
    <p:extLst>
      <p:ext uri="{BB962C8B-B14F-4D97-AF65-F5344CB8AC3E}">
        <p14:creationId xmlns:p14="http://schemas.microsoft.com/office/powerpoint/2010/main" val="295667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9B5015C-9305-4C7D-9DA6-F9C27046BFFE}"/>
              </a:ext>
            </a:extLst>
          </p:cNvPr>
          <p:cNvSpPr>
            <a:spLocks noGrp="1"/>
          </p:cNvSpPr>
          <p:nvPr>
            <p:ph type="body" sz="quarter" idx="12"/>
          </p:nvPr>
        </p:nvSpPr>
        <p:spPr/>
        <p:txBody>
          <a:bodyPr/>
          <a:lstStyle/>
          <a:p>
            <a:pPr>
              <a:lnSpc>
                <a:spcPct val="115000"/>
              </a:lnSpc>
            </a:pPr>
            <a:r>
              <a:rPr lang="en-US" dirty="0"/>
              <a:t>Objects need to be informed when other objects change state</a:t>
            </a:r>
          </a:p>
          <a:p>
            <a:pPr lvl="1">
              <a:lnSpc>
                <a:spcPct val="115000"/>
              </a:lnSpc>
            </a:pPr>
            <a:r>
              <a:rPr lang="en-US" dirty="0"/>
              <a:t>An object may need to inform several objects that its state has changed</a:t>
            </a:r>
          </a:p>
          <a:p>
            <a:pPr>
              <a:lnSpc>
                <a:spcPct val="115000"/>
              </a:lnSpc>
            </a:pPr>
            <a:r>
              <a:rPr lang="en-US" dirty="0"/>
              <a:t>Which SOLID principles are involved?</a:t>
            </a:r>
          </a:p>
          <a:p>
            <a:endParaRPr lang="en-US" dirty="0"/>
          </a:p>
        </p:txBody>
      </p:sp>
      <p:sp>
        <p:nvSpPr>
          <p:cNvPr id="6" name="Title 5">
            <a:extLst>
              <a:ext uri="{FF2B5EF4-FFF2-40B4-BE49-F238E27FC236}">
                <a16:creationId xmlns:a16="http://schemas.microsoft.com/office/drawing/2014/main" id="{812781C5-5BD0-4A90-9C13-12D8B7D77265}"/>
              </a:ext>
            </a:extLst>
          </p:cNvPr>
          <p:cNvSpPr>
            <a:spLocks noGrp="1"/>
          </p:cNvSpPr>
          <p:nvPr>
            <p:ph type="title"/>
          </p:nvPr>
        </p:nvSpPr>
        <p:spPr/>
        <p:txBody>
          <a:bodyPr/>
          <a:lstStyle/>
          <a:p>
            <a:r>
              <a:rPr lang="en-US" dirty="0"/>
              <a:t>A Problem?</a:t>
            </a:r>
          </a:p>
        </p:txBody>
      </p:sp>
    </p:spTree>
    <p:extLst>
      <p:ext uri="{BB962C8B-B14F-4D97-AF65-F5344CB8AC3E}">
        <p14:creationId xmlns:p14="http://schemas.microsoft.com/office/powerpoint/2010/main" val="3104320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0923A14-022A-4AEE-9670-AA48F7F1E119}"/>
              </a:ext>
            </a:extLst>
          </p:cNvPr>
          <p:cNvSpPr>
            <a:spLocks noGrp="1"/>
          </p:cNvSpPr>
          <p:nvPr>
            <p:ph type="body" sz="quarter" idx="12"/>
          </p:nvPr>
        </p:nvSpPr>
        <p:spPr/>
        <p:txBody>
          <a:bodyPr/>
          <a:lstStyle/>
          <a:p>
            <a:pPr>
              <a:lnSpc>
                <a:spcPct val="115000"/>
              </a:lnSpc>
            </a:pPr>
            <a:r>
              <a:rPr lang="en-US" dirty="0"/>
              <a:t>Observer defines a one to many relationship between objects</a:t>
            </a:r>
          </a:p>
          <a:p>
            <a:pPr lvl="1">
              <a:lnSpc>
                <a:spcPct val="115000"/>
              </a:lnSpc>
            </a:pPr>
            <a:r>
              <a:rPr lang="en-US" sz="2000" dirty="0"/>
              <a:t>Often used in graphical user interfaces</a:t>
            </a:r>
          </a:p>
          <a:p>
            <a:pPr>
              <a:lnSpc>
                <a:spcPct val="115000"/>
              </a:lnSpc>
            </a:pPr>
            <a:r>
              <a:rPr lang="en-US" dirty="0"/>
              <a:t>Subject maintains a list of observers</a:t>
            </a:r>
          </a:p>
          <a:p>
            <a:pPr lvl="1">
              <a:lnSpc>
                <a:spcPct val="115000"/>
              </a:lnSpc>
            </a:pPr>
            <a:r>
              <a:rPr lang="en-US" sz="2000" dirty="0"/>
              <a:t>It notifies all observers when the state changes</a:t>
            </a:r>
          </a:p>
          <a:p>
            <a:pPr>
              <a:lnSpc>
                <a:spcPct val="115000"/>
              </a:lnSpc>
            </a:pPr>
            <a:r>
              <a:rPr lang="en-US" dirty="0"/>
              <a:t>Where would you use this?</a:t>
            </a:r>
          </a:p>
          <a:p>
            <a:endParaRPr lang="en-US" dirty="0"/>
          </a:p>
        </p:txBody>
      </p:sp>
      <p:sp>
        <p:nvSpPr>
          <p:cNvPr id="6" name="Title 5">
            <a:extLst>
              <a:ext uri="{FF2B5EF4-FFF2-40B4-BE49-F238E27FC236}">
                <a16:creationId xmlns:a16="http://schemas.microsoft.com/office/drawing/2014/main" id="{4DAA8C79-061F-477E-B890-F35C63DDCD3D}"/>
              </a:ext>
            </a:extLst>
          </p:cNvPr>
          <p:cNvSpPr>
            <a:spLocks noGrp="1"/>
          </p:cNvSpPr>
          <p:nvPr>
            <p:ph type="title"/>
          </p:nvPr>
        </p:nvSpPr>
        <p:spPr/>
        <p:txBody>
          <a:bodyPr/>
          <a:lstStyle/>
          <a:p>
            <a:r>
              <a:rPr lang="en-US" dirty="0"/>
              <a:t>Observer</a:t>
            </a:r>
          </a:p>
        </p:txBody>
      </p:sp>
      <p:pic>
        <p:nvPicPr>
          <p:cNvPr id="9" name="Google Shape;159;p27" descr="Observer.jpg">
            <a:extLst>
              <a:ext uri="{FF2B5EF4-FFF2-40B4-BE49-F238E27FC236}">
                <a16:creationId xmlns:a16="http://schemas.microsoft.com/office/drawing/2014/main" id="{C1E253BD-5A05-4106-93CB-5775051CB70D}"/>
              </a:ext>
            </a:extLst>
          </p:cNvPr>
          <p:cNvPicPr preferRelativeResize="0"/>
          <p:nvPr/>
        </p:nvPicPr>
        <p:blipFill>
          <a:blip r:embed="rId2">
            <a:alphaModFix/>
          </a:blip>
          <a:stretch>
            <a:fillRect/>
          </a:stretch>
        </p:blipFill>
        <p:spPr>
          <a:xfrm>
            <a:off x="3071612" y="4104061"/>
            <a:ext cx="6048775" cy="1776975"/>
          </a:xfrm>
          <a:prstGeom prst="rect">
            <a:avLst/>
          </a:prstGeom>
          <a:noFill/>
          <a:ln>
            <a:noFill/>
          </a:ln>
        </p:spPr>
      </p:pic>
    </p:spTree>
    <p:extLst>
      <p:ext uri="{BB962C8B-B14F-4D97-AF65-F5344CB8AC3E}">
        <p14:creationId xmlns:p14="http://schemas.microsoft.com/office/powerpoint/2010/main" val="1112116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9BE3957-7367-42EE-AEE7-02817C4C598F}"/>
              </a:ext>
            </a:extLst>
          </p:cNvPr>
          <p:cNvSpPr>
            <a:spLocks noGrp="1"/>
          </p:cNvSpPr>
          <p:nvPr>
            <p:ph type="body" sz="quarter" idx="12"/>
          </p:nvPr>
        </p:nvSpPr>
        <p:spPr/>
        <p:txBody>
          <a:bodyPr/>
          <a:lstStyle/>
          <a:p>
            <a:pPr>
              <a:lnSpc>
                <a:spcPct val="115000"/>
              </a:lnSpc>
            </a:pPr>
            <a:r>
              <a:rPr lang="en-US" dirty="0"/>
              <a:t>Several classes only differ in their behavior</a:t>
            </a:r>
          </a:p>
          <a:p>
            <a:pPr lvl="1">
              <a:lnSpc>
                <a:spcPct val="115000"/>
              </a:lnSpc>
            </a:pPr>
            <a:r>
              <a:rPr lang="en-US" dirty="0"/>
              <a:t>Need to select an algorithm at run time</a:t>
            </a:r>
          </a:p>
          <a:p>
            <a:pPr lvl="1">
              <a:lnSpc>
                <a:spcPct val="115000"/>
              </a:lnSpc>
            </a:pPr>
            <a:r>
              <a:rPr lang="en-US" dirty="0"/>
              <a:t>Large switch and if statement are considered code smells</a:t>
            </a:r>
          </a:p>
          <a:p>
            <a:pPr>
              <a:lnSpc>
                <a:spcPct val="115000"/>
              </a:lnSpc>
            </a:pPr>
            <a:r>
              <a:rPr lang="en-US" dirty="0"/>
              <a:t>Which SOLID principles are involved?</a:t>
            </a:r>
          </a:p>
          <a:p>
            <a:endParaRPr lang="en-US" dirty="0"/>
          </a:p>
        </p:txBody>
      </p:sp>
      <p:sp>
        <p:nvSpPr>
          <p:cNvPr id="6" name="Title 5">
            <a:extLst>
              <a:ext uri="{FF2B5EF4-FFF2-40B4-BE49-F238E27FC236}">
                <a16:creationId xmlns:a16="http://schemas.microsoft.com/office/drawing/2014/main" id="{632E6175-BEDA-47DE-8E1A-BFC03E694D9A}"/>
              </a:ext>
            </a:extLst>
          </p:cNvPr>
          <p:cNvSpPr>
            <a:spLocks noGrp="1"/>
          </p:cNvSpPr>
          <p:nvPr>
            <p:ph type="title"/>
          </p:nvPr>
        </p:nvSpPr>
        <p:spPr/>
        <p:txBody>
          <a:bodyPr/>
          <a:lstStyle/>
          <a:p>
            <a:r>
              <a:rPr lang="en-US" dirty="0"/>
              <a:t>A Problem?</a:t>
            </a:r>
          </a:p>
        </p:txBody>
      </p:sp>
    </p:spTree>
    <p:extLst>
      <p:ext uri="{BB962C8B-B14F-4D97-AF65-F5344CB8AC3E}">
        <p14:creationId xmlns:p14="http://schemas.microsoft.com/office/powerpoint/2010/main" val="2596203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1A0D47-BF42-4DB6-AF00-D7F23391536F}"/>
              </a:ext>
            </a:extLst>
          </p:cNvPr>
          <p:cNvSpPr>
            <a:spLocks noGrp="1"/>
          </p:cNvSpPr>
          <p:nvPr>
            <p:ph type="body" sz="quarter" idx="12"/>
          </p:nvPr>
        </p:nvSpPr>
        <p:spPr/>
        <p:txBody>
          <a:bodyPr/>
          <a:lstStyle/>
          <a:p>
            <a:pPr>
              <a:lnSpc>
                <a:spcPct val="115000"/>
              </a:lnSpc>
            </a:pPr>
            <a:r>
              <a:rPr lang="en-US" sz="1800" dirty="0"/>
              <a:t>Each strategy implements a different algorithm</a:t>
            </a:r>
          </a:p>
          <a:p>
            <a:pPr lvl="1">
              <a:lnSpc>
                <a:spcPct val="115000"/>
              </a:lnSpc>
            </a:pPr>
            <a:r>
              <a:rPr lang="en-US" dirty="0"/>
              <a:t>It has a context object which delegates to a strategy</a:t>
            </a:r>
          </a:p>
          <a:p>
            <a:pPr lvl="1">
              <a:lnSpc>
                <a:spcPct val="115000"/>
              </a:lnSpc>
            </a:pPr>
            <a:r>
              <a:rPr lang="en-US" dirty="0"/>
              <a:t>New strategies can be added without changing the context object</a:t>
            </a:r>
          </a:p>
          <a:p>
            <a:pPr lvl="1">
              <a:lnSpc>
                <a:spcPct val="115000"/>
              </a:lnSpc>
            </a:pPr>
            <a:r>
              <a:rPr lang="en-US" dirty="0"/>
              <a:t>The required strategy injected using dependency injection</a:t>
            </a:r>
          </a:p>
          <a:p>
            <a:pPr>
              <a:lnSpc>
                <a:spcPct val="115000"/>
              </a:lnSpc>
            </a:pPr>
            <a:r>
              <a:rPr lang="en-US" sz="1800" dirty="0"/>
              <a:t>Where would you use this?</a:t>
            </a:r>
          </a:p>
          <a:p>
            <a:endParaRPr lang="en-US" dirty="0"/>
          </a:p>
        </p:txBody>
      </p:sp>
      <p:sp>
        <p:nvSpPr>
          <p:cNvPr id="6" name="Title 5">
            <a:extLst>
              <a:ext uri="{FF2B5EF4-FFF2-40B4-BE49-F238E27FC236}">
                <a16:creationId xmlns:a16="http://schemas.microsoft.com/office/drawing/2014/main" id="{6857298A-89D7-4455-88B4-0E1379FC8006}"/>
              </a:ext>
            </a:extLst>
          </p:cNvPr>
          <p:cNvSpPr>
            <a:spLocks noGrp="1"/>
          </p:cNvSpPr>
          <p:nvPr>
            <p:ph type="title"/>
          </p:nvPr>
        </p:nvSpPr>
        <p:spPr/>
        <p:txBody>
          <a:bodyPr/>
          <a:lstStyle/>
          <a:p>
            <a:r>
              <a:rPr lang="en-US" dirty="0"/>
              <a:t>Strategy</a:t>
            </a:r>
          </a:p>
        </p:txBody>
      </p:sp>
      <p:pic>
        <p:nvPicPr>
          <p:cNvPr id="9" name="Google Shape;172;p29" descr="Strategy.jpg">
            <a:extLst>
              <a:ext uri="{FF2B5EF4-FFF2-40B4-BE49-F238E27FC236}">
                <a16:creationId xmlns:a16="http://schemas.microsoft.com/office/drawing/2014/main" id="{822D2611-CBF3-4B3D-A127-AE16CAF238FF}"/>
              </a:ext>
            </a:extLst>
          </p:cNvPr>
          <p:cNvPicPr preferRelativeResize="0"/>
          <p:nvPr/>
        </p:nvPicPr>
        <p:blipFill>
          <a:blip r:embed="rId2">
            <a:alphaModFix/>
          </a:blip>
          <a:stretch>
            <a:fillRect/>
          </a:stretch>
        </p:blipFill>
        <p:spPr>
          <a:xfrm>
            <a:off x="3259623" y="4056636"/>
            <a:ext cx="5687875" cy="1824400"/>
          </a:xfrm>
          <a:prstGeom prst="rect">
            <a:avLst/>
          </a:prstGeom>
          <a:noFill/>
          <a:ln>
            <a:noFill/>
          </a:ln>
        </p:spPr>
      </p:pic>
    </p:spTree>
    <p:extLst>
      <p:ext uri="{BB962C8B-B14F-4D97-AF65-F5344CB8AC3E}">
        <p14:creationId xmlns:p14="http://schemas.microsoft.com/office/powerpoint/2010/main" val="424967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4ABED2-4C1E-47A0-98B9-1B4CC8F01977}"/>
              </a:ext>
            </a:extLst>
          </p:cNvPr>
          <p:cNvGrpSpPr/>
          <p:nvPr/>
        </p:nvGrpSpPr>
        <p:grpSpPr>
          <a:xfrm>
            <a:off x="3866990" y="2297976"/>
            <a:ext cx="5047956" cy="2262049"/>
            <a:chOff x="4399685" y="655859"/>
            <a:chExt cx="5047956" cy="2262049"/>
          </a:xfrm>
        </p:grpSpPr>
        <p:sp>
          <p:nvSpPr>
            <p:cNvPr id="4" name="TextBox 3"/>
            <p:cNvSpPr txBox="1"/>
            <p:nvPr/>
          </p:nvSpPr>
          <p:spPr>
            <a:xfrm>
              <a:off x="5236232" y="655859"/>
              <a:ext cx="4211409" cy="646331"/>
            </a:xfrm>
            <a:prstGeom prst="rect">
              <a:avLst/>
            </a:prstGeom>
            <a:noFill/>
          </p:spPr>
          <p:txBody>
            <a:bodyPr wrap="none" rtlCol="0">
              <a:spAutoFit/>
            </a:bodyPr>
            <a:lstStyle/>
            <a:p>
              <a:pPr>
                <a:defRPr/>
              </a:pPr>
              <a:r>
                <a:rPr lang="en-US" sz="3600" b="1" dirty="0">
                  <a:latin typeface="Lato"/>
                </a:rPr>
                <a:t>Good Code Design</a:t>
              </a:r>
              <a:endParaRPr lang="id-ID" sz="3600" b="1" dirty="0">
                <a:latin typeface="Lato"/>
                <a:sym typeface="Lato"/>
              </a:endParaRPr>
            </a:p>
          </p:txBody>
        </p:sp>
        <p:sp>
          <p:nvSpPr>
            <p:cNvPr id="6" name="Rectangle 5"/>
            <p:cNvSpPr/>
            <p:nvPr/>
          </p:nvSpPr>
          <p:spPr>
            <a:xfrm>
              <a:off x="4399685" y="683575"/>
              <a:ext cx="581025"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FFFFFF"/>
                </a:solidFill>
                <a:effectLst/>
                <a:uLnTx/>
                <a:uFillTx/>
                <a:latin typeface="Avenir Book"/>
                <a:ea typeface="+mn-ea"/>
                <a:cs typeface="+mn-cs"/>
                <a:sym typeface="Arial"/>
              </a:endParaRPr>
            </a:p>
          </p:txBody>
        </p:sp>
        <p:grpSp>
          <p:nvGrpSpPr>
            <p:cNvPr id="9" name="Group 8"/>
            <p:cNvGrpSpPr/>
            <p:nvPr/>
          </p:nvGrpSpPr>
          <p:grpSpPr>
            <a:xfrm>
              <a:off x="4506347" y="831822"/>
              <a:ext cx="367700" cy="284530"/>
              <a:chOff x="5895975" y="3276601"/>
              <a:chExt cx="400050" cy="309563"/>
            </a:xfrm>
            <a:solidFill>
              <a:schemeClr val="bg1"/>
            </a:solidFill>
          </p:grpSpPr>
          <p:sp>
            <p:nvSpPr>
              <p:cNvPr id="10" name="Freeform 5"/>
              <p:cNvSpPr>
                <a:spLocks/>
              </p:cNvSpPr>
              <p:nvPr/>
            </p:nvSpPr>
            <p:spPr bwMode="auto">
              <a:xfrm>
                <a:off x="6003925" y="3276601"/>
                <a:ext cx="292100" cy="61913"/>
              </a:xfrm>
              <a:custGeom>
                <a:avLst/>
                <a:gdLst>
                  <a:gd name="T0" fmla="*/ 4 w 76"/>
                  <a:gd name="T1" fmla="*/ 0 h 16"/>
                  <a:gd name="T2" fmla="*/ 72 w 76"/>
                  <a:gd name="T3" fmla="*/ 0 h 16"/>
                  <a:gd name="T4" fmla="*/ 76 w 76"/>
                  <a:gd name="T5" fmla="*/ 4 h 16"/>
                  <a:gd name="T6" fmla="*/ 76 w 76"/>
                  <a:gd name="T7" fmla="*/ 12 h 16"/>
                  <a:gd name="T8" fmla="*/ 72 w 76"/>
                  <a:gd name="T9" fmla="*/ 16 h 16"/>
                  <a:gd name="T10" fmla="*/ 4 w 76"/>
                  <a:gd name="T11" fmla="*/ 16 h 16"/>
                  <a:gd name="T12" fmla="*/ 0 w 76"/>
                  <a:gd name="T13" fmla="*/ 12 h 16"/>
                  <a:gd name="T14" fmla="*/ 0 w 76"/>
                  <a:gd name="T15" fmla="*/ 4 h 16"/>
                  <a:gd name="T16" fmla="*/ 4 w 7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
                    <a:moveTo>
                      <a:pt x="4" y="0"/>
                    </a:moveTo>
                    <a:cubicBezTo>
                      <a:pt x="72" y="0"/>
                      <a:pt x="72" y="0"/>
                      <a:pt x="72" y="0"/>
                    </a:cubicBezTo>
                    <a:cubicBezTo>
                      <a:pt x="74" y="0"/>
                      <a:pt x="76" y="2"/>
                      <a:pt x="76" y="4"/>
                    </a:cubicBezTo>
                    <a:cubicBezTo>
                      <a:pt x="76" y="12"/>
                      <a:pt x="76" y="12"/>
                      <a:pt x="76" y="12"/>
                    </a:cubicBezTo>
                    <a:cubicBezTo>
                      <a:pt x="76" y="14"/>
                      <a:pt x="74" y="16"/>
                      <a:pt x="7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6"/>
              <p:cNvSpPr>
                <a:spLocks/>
              </p:cNvSpPr>
              <p:nvPr/>
            </p:nvSpPr>
            <p:spPr bwMode="auto">
              <a:xfrm>
                <a:off x="6003925" y="3400426"/>
                <a:ext cx="231775" cy="61913"/>
              </a:xfrm>
              <a:custGeom>
                <a:avLst/>
                <a:gdLst>
                  <a:gd name="T0" fmla="*/ 4 w 60"/>
                  <a:gd name="T1" fmla="*/ 0 h 16"/>
                  <a:gd name="T2" fmla="*/ 56 w 60"/>
                  <a:gd name="T3" fmla="*/ 0 h 16"/>
                  <a:gd name="T4" fmla="*/ 60 w 60"/>
                  <a:gd name="T5" fmla="*/ 4 h 16"/>
                  <a:gd name="T6" fmla="*/ 60 w 60"/>
                  <a:gd name="T7" fmla="*/ 12 h 16"/>
                  <a:gd name="T8" fmla="*/ 56 w 60"/>
                  <a:gd name="T9" fmla="*/ 16 h 16"/>
                  <a:gd name="T10" fmla="*/ 4 w 60"/>
                  <a:gd name="T11" fmla="*/ 16 h 16"/>
                  <a:gd name="T12" fmla="*/ 0 w 60"/>
                  <a:gd name="T13" fmla="*/ 12 h 16"/>
                  <a:gd name="T14" fmla="*/ 0 w 60"/>
                  <a:gd name="T15" fmla="*/ 4 h 16"/>
                  <a:gd name="T16" fmla="*/ 4 w 6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4" y="0"/>
                    </a:moveTo>
                    <a:cubicBezTo>
                      <a:pt x="56" y="0"/>
                      <a:pt x="56" y="0"/>
                      <a:pt x="56" y="0"/>
                    </a:cubicBezTo>
                    <a:cubicBezTo>
                      <a:pt x="58" y="0"/>
                      <a:pt x="60" y="2"/>
                      <a:pt x="60" y="4"/>
                    </a:cubicBezTo>
                    <a:cubicBezTo>
                      <a:pt x="60" y="12"/>
                      <a:pt x="60" y="12"/>
                      <a:pt x="60" y="12"/>
                    </a:cubicBezTo>
                    <a:cubicBezTo>
                      <a:pt x="60" y="14"/>
                      <a:pt x="58" y="16"/>
                      <a:pt x="56"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Freeform 7"/>
              <p:cNvSpPr>
                <a:spLocks/>
              </p:cNvSpPr>
              <p:nvPr/>
            </p:nvSpPr>
            <p:spPr bwMode="auto">
              <a:xfrm>
                <a:off x="6003925" y="3524251"/>
                <a:ext cx="277813" cy="61913"/>
              </a:xfrm>
              <a:custGeom>
                <a:avLst/>
                <a:gdLst>
                  <a:gd name="T0" fmla="*/ 4 w 72"/>
                  <a:gd name="T1" fmla="*/ 0 h 16"/>
                  <a:gd name="T2" fmla="*/ 68 w 72"/>
                  <a:gd name="T3" fmla="*/ 0 h 16"/>
                  <a:gd name="T4" fmla="*/ 72 w 72"/>
                  <a:gd name="T5" fmla="*/ 4 h 16"/>
                  <a:gd name="T6" fmla="*/ 72 w 72"/>
                  <a:gd name="T7" fmla="*/ 12 h 16"/>
                  <a:gd name="T8" fmla="*/ 68 w 72"/>
                  <a:gd name="T9" fmla="*/ 16 h 16"/>
                  <a:gd name="T10" fmla="*/ 4 w 72"/>
                  <a:gd name="T11" fmla="*/ 16 h 16"/>
                  <a:gd name="T12" fmla="*/ 0 w 72"/>
                  <a:gd name="T13" fmla="*/ 12 h 16"/>
                  <a:gd name="T14" fmla="*/ 0 w 72"/>
                  <a:gd name="T15" fmla="*/ 4 h 16"/>
                  <a:gd name="T16" fmla="*/ 4 w 7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6">
                    <a:moveTo>
                      <a:pt x="4" y="0"/>
                    </a:moveTo>
                    <a:cubicBezTo>
                      <a:pt x="68" y="0"/>
                      <a:pt x="68" y="0"/>
                      <a:pt x="68" y="0"/>
                    </a:cubicBezTo>
                    <a:cubicBezTo>
                      <a:pt x="70" y="0"/>
                      <a:pt x="72" y="2"/>
                      <a:pt x="72" y="4"/>
                    </a:cubicBezTo>
                    <a:cubicBezTo>
                      <a:pt x="72" y="12"/>
                      <a:pt x="72" y="12"/>
                      <a:pt x="72" y="12"/>
                    </a:cubicBezTo>
                    <a:cubicBezTo>
                      <a:pt x="72" y="14"/>
                      <a:pt x="70" y="16"/>
                      <a:pt x="68"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Freeform 8"/>
              <p:cNvSpPr>
                <a:spLocks/>
              </p:cNvSpPr>
              <p:nvPr/>
            </p:nvSpPr>
            <p:spPr bwMode="auto">
              <a:xfrm>
                <a:off x="5895975" y="327660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Freeform 9"/>
              <p:cNvSpPr>
                <a:spLocks/>
              </p:cNvSpPr>
              <p:nvPr/>
            </p:nvSpPr>
            <p:spPr bwMode="auto">
              <a:xfrm>
                <a:off x="5895975" y="3400426"/>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10"/>
              <p:cNvSpPr>
                <a:spLocks/>
              </p:cNvSpPr>
              <p:nvPr/>
            </p:nvSpPr>
            <p:spPr bwMode="auto">
              <a:xfrm>
                <a:off x="5895975" y="352425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7" name="Straight Connector 16"/>
            <p:cNvCxnSpPr/>
            <p:nvPr/>
          </p:nvCxnSpPr>
          <p:spPr>
            <a:xfrm>
              <a:off x="4690197" y="1318884"/>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90197" y="1822802"/>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90197" y="2330427"/>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80710" y="1563177"/>
              <a:ext cx="3313728"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Constructors, Getters, and Setters</a:t>
              </a:r>
            </a:p>
          </p:txBody>
        </p:sp>
        <p:sp>
          <p:nvSpPr>
            <p:cNvPr id="38" name="TextBox 37"/>
            <p:cNvSpPr txBox="1"/>
            <p:nvPr/>
          </p:nvSpPr>
          <p:spPr>
            <a:xfrm>
              <a:off x="4980710" y="2548576"/>
              <a:ext cx="925253"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Exercise</a:t>
              </a:r>
            </a:p>
          </p:txBody>
        </p:sp>
        <p:sp>
          <p:nvSpPr>
            <p:cNvPr id="39" name="TextBox 38"/>
            <p:cNvSpPr txBox="1"/>
            <p:nvPr/>
          </p:nvSpPr>
          <p:spPr>
            <a:xfrm>
              <a:off x="4980710" y="2011469"/>
              <a:ext cx="3191650" cy="369332"/>
            </a:xfrm>
            <a:prstGeom prst="rect">
              <a:avLst/>
            </a:prstGeom>
            <a:noFill/>
          </p:spPr>
          <p:txBody>
            <a:bodyPr wrap="square" rtlCol="0">
              <a:spAutoFit/>
            </a:bodyPr>
            <a:lstStyle/>
            <a:p>
              <a:pPr>
                <a:defRPr/>
              </a:pPr>
              <a:r>
                <a:rPr lang="en-US" sz="1800" b="1" dirty="0">
                  <a:solidFill>
                    <a:srgbClr val="138BB9"/>
                  </a:solidFill>
                  <a:latin typeface="Avenir Book" panose="02000503020000020003" pitchFamily="2" charset="0"/>
                  <a:ea typeface="Open Sans"/>
                  <a:cs typeface="Open Sans"/>
                </a:rPr>
                <a:t>Architectural Patterns</a:t>
              </a:r>
            </a:p>
          </p:txBody>
        </p:sp>
        <p:sp>
          <p:nvSpPr>
            <p:cNvPr id="42" name="Chevron 41">
              <a:extLst>
                <a:ext uri="{FF2B5EF4-FFF2-40B4-BE49-F238E27FC236}">
                  <a16:creationId xmlns:a16="http://schemas.microsoft.com/office/drawing/2014/main" id="{95020DA5-41EE-AF49-9A44-84F9F145BB20}"/>
                </a:ext>
              </a:extLst>
            </p:cNvPr>
            <p:cNvSpPr/>
            <p:nvPr/>
          </p:nvSpPr>
          <p:spPr>
            <a:xfrm>
              <a:off x="4590828" y="2130089"/>
              <a:ext cx="198738" cy="17218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3" name="Chevron 42">
              <a:extLst>
                <a:ext uri="{FF2B5EF4-FFF2-40B4-BE49-F238E27FC236}">
                  <a16:creationId xmlns:a16="http://schemas.microsoft.com/office/drawing/2014/main" id="{C002964E-62C1-DA43-9F12-EAB436A04C20}"/>
                </a:ext>
              </a:extLst>
            </p:cNvPr>
            <p:cNvSpPr/>
            <p:nvPr/>
          </p:nvSpPr>
          <p:spPr>
            <a:xfrm>
              <a:off x="4570508" y="2640632"/>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1" i="0" u="none" strike="noStrike" kern="0" cap="none" spc="0" normalizeH="0" baseline="0" noProof="0" dirty="0">
                <a:ln>
                  <a:noFill/>
                </a:ln>
                <a:solidFill>
                  <a:srgbClr val="FFFFFF"/>
                </a:solidFill>
                <a:effectLst/>
                <a:uLnTx/>
                <a:uFillTx/>
                <a:latin typeface="Avenir Book"/>
                <a:ea typeface="+mn-ea"/>
                <a:cs typeface="+mn-cs"/>
                <a:sym typeface="Arial"/>
              </a:endParaRPr>
            </a:p>
          </p:txBody>
        </p:sp>
        <p:sp>
          <p:nvSpPr>
            <p:cNvPr id="46" name="Chevron 45">
              <a:extLst>
                <a:ext uri="{FF2B5EF4-FFF2-40B4-BE49-F238E27FC236}">
                  <a16:creationId xmlns:a16="http://schemas.microsoft.com/office/drawing/2014/main" id="{545DE6F4-4235-A741-A6EC-9755646991F6}"/>
                </a:ext>
              </a:extLst>
            </p:cNvPr>
            <p:cNvSpPr/>
            <p:nvPr/>
          </p:nvSpPr>
          <p:spPr>
            <a:xfrm>
              <a:off x="4570508" y="1610744"/>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grpSp>
    </p:spTree>
    <p:extLst>
      <p:ext uri="{BB962C8B-B14F-4D97-AF65-F5344CB8AC3E}">
        <p14:creationId xmlns:p14="http://schemas.microsoft.com/office/powerpoint/2010/main" val="248785057"/>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9601F49-E0BA-4FA8-B2F0-00489063A96A}"/>
              </a:ext>
            </a:extLst>
          </p:cNvPr>
          <p:cNvSpPr>
            <a:spLocks noGrp="1"/>
          </p:cNvSpPr>
          <p:nvPr>
            <p:ph type="body" sz="quarter" idx="12"/>
          </p:nvPr>
        </p:nvSpPr>
        <p:spPr/>
        <p:txBody>
          <a:bodyPr/>
          <a:lstStyle/>
          <a:p>
            <a:pPr>
              <a:lnSpc>
                <a:spcPct val="115000"/>
              </a:lnSpc>
            </a:pPr>
            <a:r>
              <a:rPr lang="en-US" sz="1800" dirty="0"/>
              <a:t>Divide applications into Presentation, Business, and Integration tiers</a:t>
            </a:r>
          </a:p>
          <a:p>
            <a:pPr lvl="1">
              <a:lnSpc>
                <a:spcPct val="115000"/>
              </a:lnSpc>
            </a:pPr>
            <a:r>
              <a:rPr lang="en-US" dirty="0"/>
              <a:t>Control always in one direction to avoid cyclic dependencies</a:t>
            </a:r>
          </a:p>
          <a:p>
            <a:pPr lvl="1">
              <a:lnSpc>
                <a:spcPct val="115000"/>
              </a:lnSpc>
            </a:pPr>
            <a:r>
              <a:rPr lang="en-US" dirty="0"/>
              <a:t>Often 3 tiers but can have more</a:t>
            </a:r>
          </a:p>
          <a:p>
            <a:endParaRPr lang="en-US" dirty="0"/>
          </a:p>
        </p:txBody>
      </p:sp>
      <p:sp>
        <p:nvSpPr>
          <p:cNvPr id="6" name="Title 5">
            <a:extLst>
              <a:ext uri="{FF2B5EF4-FFF2-40B4-BE49-F238E27FC236}">
                <a16:creationId xmlns:a16="http://schemas.microsoft.com/office/drawing/2014/main" id="{C1B19F0C-0BE3-45E4-8BE9-627D804089D6}"/>
              </a:ext>
            </a:extLst>
          </p:cNvPr>
          <p:cNvSpPr>
            <a:spLocks noGrp="1"/>
          </p:cNvSpPr>
          <p:nvPr>
            <p:ph type="title"/>
          </p:nvPr>
        </p:nvSpPr>
        <p:spPr/>
        <p:txBody>
          <a:bodyPr/>
          <a:lstStyle/>
          <a:p>
            <a:r>
              <a:rPr lang="en-US" dirty="0"/>
              <a:t>N-Tier Architecture</a:t>
            </a:r>
          </a:p>
        </p:txBody>
      </p:sp>
      <p:pic>
        <p:nvPicPr>
          <p:cNvPr id="9" name="Google Shape;186;p31">
            <a:extLst>
              <a:ext uri="{FF2B5EF4-FFF2-40B4-BE49-F238E27FC236}">
                <a16:creationId xmlns:a16="http://schemas.microsoft.com/office/drawing/2014/main" id="{812FB455-F780-4804-B131-5C731C7F0E3A}"/>
              </a:ext>
            </a:extLst>
          </p:cNvPr>
          <p:cNvPicPr preferRelativeResize="0"/>
          <p:nvPr/>
        </p:nvPicPr>
        <p:blipFill>
          <a:blip r:embed="rId2">
            <a:alphaModFix/>
          </a:blip>
          <a:stretch>
            <a:fillRect/>
          </a:stretch>
        </p:blipFill>
        <p:spPr>
          <a:xfrm>
            <a:off x="4408111" y="3356911"/>
            <a:ext cx="3390900" cy="2524125"/>
          </a:xfrm>
          <a:prstGeom prst="rect">
            <a:avLst/>
          </a:prstGeom>
          <a:noFill/>
          <a:ln>
            <a:noFill/>
          </a:ln>
        </p:spPr>
      </p:pic>
    </p:spTree>
    <p:extLst>
      <p:ext uri="{BB962C8B-B14F-4D97-AF65-F5344CB8AC3E}">
        <p14:creationId xmlns:p14="http://schemas.microsoft.com/office/powerpoint/2010/main" val="37915571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95A0E04-387C-47DE-9581-4239740F4518}"/>
              </a:ext>
            </a:extLst>
          </p:cNvPr>
          <p:cNvSpPr>
            <a:spLocks noGrp="1"/>
          </p:cNvSpPr>
          <p:nvPr>
            <p:ph type="body" sz="quarter" idx="12"/>
          </p:nvPr>
        </p:nvSpPr>
        <p:spPr/>
        <p:txBody>
          <a:bodyPr/>
          <a:lstStyle/>
          <a:p>
            <a:pPr>
              <a:lnSpc>
                <a:spcPct val="115000"/>
              </a:lnSpc>
            </a:pPr>
            <a:r>
              <a:rPr lang="en-US" dirty="0"/>
              <a:t>Is N-Tier a good thing and when should it be used?</a:t>
            </a:r>
          </a:p>
          <a:p>
            <a:pPr>
              <a:lnSpc>
                <a:spcPct val="115000"/>
              </a:lnSpc>
            </a:pPr>
            <a:r>
              <a:rPr lang="en-US" dirty="0"/>
              <a:t>Where do stored procedures fit into this?</a:t>
            </a:r>
          </a:p>
          <a:p>
            <a:pPr lvl="1">
              <a:lnSpc>
                <a:spcPct val="115000"/>
              </a:lnSpc>
            </a:pPr>
            <a:r>
              <a:rPr lang="en-US" dirty="0"/>
              <a:t>This topic can start major battles!</a:t>
            </a:r>
          </a:p>
          <a:p>
            <a:endParaRPr lang="en-US" dirty="0"/>
          </a:p>
        </p:txBody>
      </p:sp>
      <p:sp>
        <p:nvSpPr>
          <p:cNvPr id="6" name="Title 5">
            <a:extLst>
              <a:ext uri="{FF2B5EF4-FFF2-40B4-BE49-F238E27FC236}">
                <a16:creationId xmlns:a16="http://schemas.microsoft.com/office/drawing/2014/main" id="{673E88F5-C705-4C95-96D4-B4FB2A115A73}"/>
              </a:ext>
            </a:extLst>
          </p:cNvPr>
          <p:cNvSpPr>
            <a:spLocks noGrp="1"/>
          </p:cNvSpPr>
          <p:nvPr>
            <p:ph type="title"/>
          </p:nvPr>
        </p:nvSpPr>
        <p:spPr/>
        <p:txBody>
          <a:bodyPr/>
          <a:lstStyle/>
          <a:p>
            <a:r>
              <a:rPr lang="en-US" dirty="0"/>
              <a:t>N-Tier Discussion</a:t>
            </a:r>
          </a:p>
        </p:txBody>
      </p:sp>
    </p:spTree>
    <p:extLst>
      <p:ext uri="{BB962C8B-B14F-4D97-AF65-F5344CB8AC3E}">
        <p14:creationId xmlns:p14="http://schemas.microsoft.com/office/powerpoint/2010/main" val="3818958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4ABED2-4C1E-47A0-98B9-1B4CC8F01977}"/>
              </a:ext>
            </a:extLst>
          </p:cNvPr>
          <p:cNvGrpSpPr/>
          <p:nvPr/>
        </p:nvGrpSpPr>
        <p:grpSpPr>
          <a:xfrm>
            <a:off x="3866990" y="2297976"/>
            <a:ext cx="5047956" cy="2262049"/>
            <a:chOff x="4399685" y="655859"/>
            <a:chExt cx="5047956" cy="2262049"/>
          </a:xfrm>
        </p:grpSpPr>
        <p:sp>
          <p:nvSpPr>
            <p:cNvPr id="4" name="TextBox 3"/>
            <p:cNvSpPr txBox="1"/>
            <p:nvPr/>
          </p:nvSpPr>
          <p:spPr>
            <a:xfrm>
              <a:off x="5236232" y="655859"/>
              <a:ext cx="4211409" cy="646331"/>
            </a:xfrm>
            <a:prstGeom prst="rect">
              <a:avLst/>
            </a:prstGeom>
            <a:noFill/>
          </p:spPr>
          <p:txBody>
            <a:bodyPr wrap="none" rtlCol="0">
              <a:spAutoFit/>
            </a:bodyPr>
            <a:lstStyle/>
            <a:p>
              <a:pPr>
                <a:defRPr/>
              </a:pPr>
              <a:r>
                <a:rPr lang="en-US" sz="3600" b="1" dirty="0">
                  <a:latin typeface="Lato"/>
                </a:rPr>
                <a:t>Good Code Design</a:t>
              </a:r>
              <a:endParaRPr lang="id-ID" sz="3600" b="1" dirty="0">
                <a:latin typeface="Lato"/>
                <a:sym typeface="Lato"/>
              </a:endParaRPr>
            </a:p>
          </p:txBody>
        </p:sp>
        <p:sp>
          <p:nvSpPr>
            <p:cNvPr id="6" name="Rectangle 5"/>
            <p:cNvSpPr/>
            <p:nvPr/>
          </p:nvSpPr>
          <p:spPr>
            <a:xfrm>
              <a:off x="4399685" y="683575"/>
              <a:ext cx="581025"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FFFFFF"/>
                </a:solidFill>
                <a:effectLst/>
                <a:uLnTx/>
                <a:uFillTx/>
                <a:latin typeface="Avenir Book"/>
                <a:ea typeface="+mn-ea"/>
                <a:cs typeface="+mn-cs"/>
                <a:sym typeface="Arial"/>
              </a:endParaRPr>
            </a:p>
          </p:txBody>
        </p:sp>
        <p:grpSp>
          <p:nvGrpSpPr>
            <p:cNvPr id="9" name="Group 8"/>
            <p:cNvGrpSpPr/>
            <p:nvPr/>
          </p:nvGrpSpPr>
          <p:grpSpPr>
            <a:xfrm>
              <a:off x="4506347" y="831822"/>
              <a:ext cx="367700" cy="284530"/>
              <a:chOff x="5895975" y="3276601"/>
              <a:chExt cx="400050" cy="309563"/>
            </a:xfrm>
            <a:solidFill>
              <a:schemeClr val="bg1"/>
            </a:solidFill>
          </p:grpSpPr>
          <p:sp>
            <p:nvSpPr>
              <p:cNvPr id="10" name="Freeform 5"/>
              <p:cNvSpPr>
                <a:spLocks/>
              </p:cNvSpPr>
              <p:nvPr/>
            </p:nvSpPr>
            <p:spPr bwMode="auto">
              <a:xfrm>
                <a:off x="6003925" y="3276601"/>
                <a:ext cx="292100" cy="61913"/>
              </a:xfrm>
              <a:custGeom>
                <a:avLst/>
                <a:gdLst>
                  <a:gd name="T0" fmla="*/ 4 w 76"/>
                  <a:gd name="T1" fmla="*/ 0 h 16"/>
                  <a:gd name="T2" fmla="*/ 72 w 76"/>
                  <a:gd name="T3" fmla="*/ 0 h 16"/>
                  <a:gd name="T4" fmla="*/ 76 w 76"/>
                  <a:gd name="T5" fmla="*/ 4 h 16"/>
                  <a:gd name="T6" fmla="*/ 76 w 76"/>
                  <a:gd name="T7" fmla="*/ 12 h 16"/>
                  <a:gd name="T8" fmla="*/ 72 w 76"/>
                  <a:gd name="T9" fmla="*/ 16 h 16"/>
                  <a:gd name="T10" fmla="*/ 4 w 76"/>
                  <a:gd name="T11" fmla="*/ 16 h 16"/>
                  <a:gd name="T12" fmla="*/ 0 w 76"/>
                  <a:gd name="T13" fmla="*/ 12 h 16"/>
                  <a:gd name="T14" fmla="*/ 0 w 76"/>
                  <a:gd name="T15" fmla="*/ 4 h 16"/>
                  <a:gd name="T16" fmla="*/ 4 w 7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
                    <a:moveTo>
                      <a:pt x="4" y="0"/>
                    </a:moveTo>
                    <a:cubicBezTo>
                      <a:pt x="72" y="0"/>
                      <a:pt x="72" y="0"/>
                      <a:pt x="72" y="0"/>
                    </a:cubicBezTo>
                    <a:cubicBezTo>
                      <a:pt x="74" y="0"/>
                      <a:pt x="76" y="2"/>
                      <a:pt x="76" y="4"/>
                    </a:cubicBezTo>
                    <a:cubicBezTo>
                      <a:pt x="76" y="12"/>
                      <a:pt x="76" y="12"/>
                      <a:pt x="76" y="12"/>
                    </a:cubicBezTo>
                    <a:cubicBezTo>
                      <a:pt x="76" y="14"/>
                      <a:pt x="74" y="16"/>
                      <a:pt x="7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6"/>
              <p:cNvSpPr>
                <a:spLocks/>
              </p:cNvSpPr>
              <p:nvPr/>
            </p:nvSpPr>
            <p:spPr bwMode="auto">
              <a:xfrm>
                <a:off x="6003925" y="3400426"/>
                <a:ext cx="231775" cy="61913"/>
              </a:xfrm>
              <a:custGeom>
                <a:avLst/>
                <a:gdLst>
                  <a:gd name="T0" fmla="*/ 4 w 60"/>
                  <a:gd name="T1" fmla="*/ 0 h 16"/>
                  <a:gd name="T2" fmla="*/ 56 w 60"/>
                  <a:gd name="T3" fmla="*/ 0 h 16"/>
                  <a:gd name="T4" fmla="*/ 60 w 60"/>
                  <a:gd name="T5" fmla="*/ 4 h 16"/>
                  <a:gd name="T6" fmla="*/ 60 w 60"/>
                  <a:gd name="T7" fmla="*/ 12 h 16"/>
                  <a:gd name="T8" fmla="*/ 56 w 60"/>
                  <a:gd name="T9" fmla="*/ 16 h 16"/>
                  <a:gd name="T10" fmla="*/ 4 w 60"/>
                  <a:gd name="T11" fmla="*/ 16 h 16"/>
                  <a:gd name="T12" fmla="*/ 0 w 60"/>
                  <a:gd name="T13" fmla="*/ 12 h 16"/>
                  <a:gd name="T14" fmla="*/ 0 w 60"/>
                  <a:gd name="T15" fmla="*/ 4 h 16"/>
                  <a:gd name="T16" fmla="*/ 4 w 6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4" y="0"/>
                    </a:moveTo>
                    <a:cubicBezTo>
                      <a:pt x="56" y="0"/>
                      <a:pt x="56" y="0"/>
                      <a:pt x="56" y="0"/>
                    </a:cubicBezTo>
                    <a:cubicBezTo>
                      <a:pt x="58" y="0"/>
                      <a:pt x="60" y="2"/>
                      <a:pt x="60" y="4"/>
                    </a:cubicBezTo>
                    <a:cubicBezTo>
                      <a:pt x="60" y="12"/>
                      <a:pt x="60" y="12"/>
                      <a:pt x="60" y="12"/>
                    </a:cubicBezTo>
                    <a:cubicBezTo>
                      <a:pt x="60" y="14"/>
                      <a:pt x="58" y="16"/>
                      <a:pt x="56"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Freeform 7"/>
              <p:cNvSpPr>
                <a:spLocks/>
              </p:cNvSpPr>
              <p:nvPr/>
            </p:nvSpPr>
            <p:spPr bwMode="auto">
              <a:xfrm>
                <a:off x="6003925" y="3524251"/>
                <a:ext cx="277813" cy="61913"/>
              </a:xfrm>
              <a:custGeom>
                <a:avLst/>
                <a:gdLst>
                  <a:gd name="T0" fmla="*/ 4 w 72"/>
                  <a:gd name="T1" fmla="*/ 0 h 16"/>
                  <a:gd name="T2" fmla="*/ 68 w 72"/>
                  <a:gd name="T3" fmla="*/ 0 h 16"/>
                  <a:gd name="T4" fmla="*/ 72 w 72"/>
                  <a:gd name="T5" fmla="*/ 4 h 16"/>
                  <a:gd name="T6" fmla="*/ 72 w 72"/>
                  <a:gd name="T7" fmla="*/ 12 h 16"/>
                  <a:gd name="T8" fmla="*/ 68 w 72"/>
                  <a:gd name="T9" fmla="*/ 16 h 16"/>
                  <a:gd name="T10" fmla="*/ 4 w 72"/>
                  <a:gd name="T11" fmla="*/ 16 h 16"/>
                  <a:gd name="T12" fmla="*/ 0 w 72"/>
                  <a:gd name="T13" fmla="*/ 12 h 16"/>
                  <a:gd name="T14" fmla="*/ 0 w 72"/>
                  <a:gd name="T15" fmla="*/ 4 h 16"/>
                  <a:gd name="T16" fmla="*/ 4 w 7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6">
                    <a:moveTo>
                      <a:pt x="4" y="0"/>
                    </a:moveTo>
                    <a:cubicBezTo>
                      <a:pt x="68" y="0"/>
                      <a:pt x="68" y="0"/>
                      <a:pt x="68" y="0"/>
                    </a:cubicBezTo>
                    <a:cubicBezTo>
                      <a:pt x="70" y="0"/>
                      <a:pt x="72" y="2"/>
                      <a:pt x="72" y="4"/>
                    </a:cubicBezTo>
                    <a:cubicBezTo>
                      <a:pt x="72" y="12"/>
                      <a:pt x="72" y="12"/>
                      <a:pt x="72" y="12"/>
                    </a:cubicBezTo>
                    <a:cubicBezTo>
                      <a:pt x="72" y="14"/>
                      <a:pt x="70" y="16"/>
                      <a:pt x="68"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Freeform 8"/>
              <p:cNvSpPr>
                <a:spLocks/>
              </p:cNvSpPr>
              <p:nvPr/>
            </p:nvSpPr>
            <p:spPr bwMode="auto">
              <a:xfrm>
                <a:off x="5895975" y="327660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Freeform 9"/>
              <p:cNvSpPr>
                <a:spLocks/>
              </p:cNvSpPr>
              <p:nvPr/>
            </p:nvSpPr>
            <p:spPr bwMode="auto">
              <a:xfrm>
                <a:off x="5895975" y="3400426"/>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10"/>
              <p:cNvSpPr>
                <a:spLocks/>
              </p:cNvSpPr>
              <p:nvPr/>
            </p:nvSpPr>
            <p:spPr bwMode="auto">
              <a:xfrm>
                <a:off x="5895975" y="352425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7" name="Straight Connector 16"/>
            <p:cNvCxnSpPr/>
            <p:nvPr/>
          </p:nvCxnSpPr>
          <p:spPr>
            <a:xfrm>
              <a:off x="4690197" y="1318884"/>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90197" y="1822802"/>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90197" y="2330427"/>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80710" y="1563177"/>
              <a:ext cx="3313728" cy="369332"/>
            </a:xfrm>
            <a:prstGeom prst="rect">
              <a:avLst/>
            </a:prstGeom>
            <a:noFill/>
          </p:spPr>
          <p:txBody>
            <a:bodyPr wrap="none" rtlCol="0">
              <a:spAutoFit/>
            </a:bodyPr>
            <a:lstStyle/>
            <a:p>
              <a:pPr>
                <a:defRPr/>
              </a:pPr>
              <a:r>
                <a:rPr lang="en-US" sz="1800" b="1" dirty="0">
                  <a:solidFill>
                    <a:srgbClr val="138BB9"/>
                  </a:solidFill>
                  <a:latin typeface="Avenir Book" panose="02000503020000020003" pitchFamily="2" charset="0"/>
                  <a:ea typeface="Open Sans"/>
                  <a:cs typeface="Open Sans"/>
                </a:rPr>
                <a:t>Constructors, Getters, and Setters</a:t>
              </a:r>
            </a:p>
          </p:txBody>
        </p:sp>
        <p:sp>
          <p:nvSpPr>
            <p:cNvPr id="38" name="TextBox 37"/>
            <p:cNvSpPr txBox="1"/>
            <p:nvPr/>
          </p:nvSpPr>
          <p:spPr>
            <a:xfrm>
              <a:off x="4980710" y="2548576"/>
              <a:ext cx="925253"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Exercise</a:t>
              </a:r>
            </a:p>
          </p:txBody>
        </p:sp>
        <p:sp>
          <p:nvSpPr>
            <p:cNvPr id="39" name="TextBox 38"/>
            <p:cNvSpPr txBox="1"/>
            <p:nvPr/>
          </p:nvSpPr>
          <p:spPr>
            <a:xfrm>
              <a:off x="4980710" y="2011469"/>
              <a:ext cx="2127505"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Architectural Patterns</a:t>
              </a:r>
            </a:p>
          </p:txBody>
        </p:sp>
        <p:sp>
          <p:nvSpPr>
            <p:cNvPr id="42" name="Chevron 41">
              <a:extLst>
                <a:ext uri="{FF2B5EF4-FFF2-40B4-BE49-F238E27FC236}">
                  <a16:creationId xmlns:a16="http://schemas.microsoft.com/office/drawing/2014/main" id="{95020DA5-41EE-AF49-9A44-84F9F145BB20}"/>
                </a:ext>
              </a:extLst>
            </p:cNvPr>
            <p:cNvSpPr/>
            <p:nvPr/>
          </p:nvSpPr>
          <p:spPr>
            <a:xfrm>
              <a:off x="4590828" y="2130089"/>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1" i="0" u="none" strike="noStrike" kern="0" cap="none" spc="0" normalizeH="0" baseline="0" noProof="0" dirty="0">
                <a:ln>
                  <a:noFill/>
                </a:ln>
                <a:solidFill>
                  <a:srgbClr val="FFFFFF"/>
                </a:solidFill>
                <a:effectLst/>
                <a:uLnTx/>
                <a:uFillTx/>
                <a:latin typeface="Avenir Book"/>
                <a:ea typeface="+mn-ea"/>
                <a:cs typeface="+mn-cs"/>
                <a:sym typeface="Arial"/>
              </a:endParaRPr>
            </a:p>
          </p:txBody>
        </p:sp>
        <p:sp>
          <p:nvSpPr>
            <p:cNvPr id="43" name="Chevron 42">
              <a:extLst>
                <a:ext uri="{FF2B5EF4-FFF2-40B4-BE49-F238E27FC236}">
                  <a16:creationId xmlns:a16="http://schemas.microsoft.com/office/drawing/2014/main" id="{C002964E-62C1-DA43-9F12-EAB436A04C20}"/>
                </a:ext>
              </a:extLst>
            </p:cNvPr>
            <p:cNvSpPr/>
            <p:nvPr/>
          </p:nvSpPr>
          <p:spPr>
            <a:xfrm>
              <a:off x="4570508" y="2640632"/>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1" i="0" u="none" strike="noStrike" kern="0" cap="none" spc="0" normalizeH="0" baseline="0" noProof="0" dirty="0">
                <a:ln>
                  <a:noFill/>
                </a:ln>
                <a:solidFill>
                  <a:srgbClr val="FFFFFF"/>
                </a:solidFill>
                <a:effectLst/>
                <a:uLnTx/>
                <a:uFillTx/>
                <a:latin typeface="Avenir Book"/>
                <a:ea typeface="+mn-ea"/>
                <a:cs typeface="+mn-cs"/>
                <a:sym typeface="Arial"/>
              </a:endParaRPr>
            </a:p>
          </p:txBody>
        </p:sp>
        <p:sp>
          <p:nvSpPr>
            <p:cNvPr id="46" name="Chevron 45">
              <a:extLst>
                <a:ext uri="{FF2B5EF4-FFF2-40B4-BE49-F238E27FC236}">
                  <a16:creationId xmlns:a16="http://schemas.microsoft.com/office/drawing/2014/main" id="{545DE6F4-4235-A741-A6EC-9755646991F6}"/>
                </a:ext>
              </a:extLst>
            </p:cNvPr>
            <p:cNvSpPr/>
            <p:nvPr/>
          </p:nvSpPr>
          <p:spPr>
            <a:xfrm>
              <a:off x="4570508" y="1610744"/>
              <a:ext cx="198738" cy="17218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1" i="0" u="none" strike="noStrike" kern="0" cap="none" spc="0" normalizeH="0" baseline="0" noProof="0" dirty="0">
                <a:ln>
                  <a:noFill/>
                </a:ln>
                <a:solidFill>
                  <a:srgbClr val="FFFFFF"/>
                </a:solidFill>
                <a:effectLst/>
                <a:uLnTx/>
                <a:uFillTx/>
                <a:latin typeface="Avenir Book"/>
                <a:ea typeface="+mn-ea"/>
                <a:cs typeface="+mn-cs"/>
                <a:sym typeface="Arial"/>
              </a:endParaRPr>
            </a:p>
          </p:txBody>
        </p:sp>
      </p:grpSp>
    </p:spTree>
    <p:extLst>
      <p:ext uri="{BB962C8B-B14F-4D97-AF65-F5344CB8AC3E}">
        <p14:creationId xmlns:p14="http://schemas.microsoft.com/office/powerpoint/2010/main" val="2396386328"/>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388082-5A0A-4A41-B5A2-935AB512517C}"/>
              </a:ext>
            </a:extLst>
          </p:cNvPr>
          <p:cNvSpPr>
            <a:spLocks noGrp="1"/>
          </p:cNvSpPr>
          <p:nvPr>
            <p:ph type="body" sz="quarter" idx="12"/>
          </p:nvPr>
        </p:nvSpPr>
        <p:spPr/>
        <p:txBody>
          <a:bodyPr/>
          <a:lstStyle/>
          <a:p>
            <a:pPr>
              <a:lnSpc>
                <a:spcPct val="115000"/>
              </a:lnSpc>
            </a:pPr>
            <a:r>
              <a:rPr lang="en-US" dirty="0"/>
              <a:t>A pattern residing in the presentation tier</a:t>
            </a:r>
          </a:p>
          <a:p>
            <a:pPr>
              <a:lnSpc>
                <a:spcPct val="115000"/>
              </a:lnSpc>
            </a:pPr>
            <a:r>
              <a:rPr lang="en-US" dirty="0"/>
              <a:t>It decouples user interface components</a:t>
            </a:r>
          </a:p>
          <a:p>
            <a:pPr>
              <a:lnSpc>
                <a:spcPct val="115000"/>
              </a:lnSpc>
            </a:pPr>
            <a:r>
              <a:rPr lang="en-US" dirty="0"/>
              <a:t>There are variants on the theme</a:t>
            </a:r>
          </a:p>
          <a:p>
            <a:pPr>
              <a:lnSpc>
                <a:spcPct val="115000"/>
              </a:lnSpc>
            </a:pPr>
            <a:r>
              <a:rPr lang="en-US" dirty="0"/>
              <a:t>Let’s look at the components in turn</a:t>
            </a:r>
          </a:p>
          <a:p>
            <a:endParaRPr lang="en-US" dirty="0"/>
          </a:p>
        </p:txBody>
      </p:sp>
      <p:sp>
        <p:nvSpPr>
          <p:cNvPr id="6" name="Title 5">
            <a:extLst>
              <a:ext uri="{FF2B5EF4-FFF2-40B4-BE49-F238E27FC236}">
                <a16:creationId xmlns:a16="http://schemas.microsoft.com/office/drawing/2014/main" id="{8D5CEA73-AC8F-437C-AEC0-CE381DE132DB}"/>
              </a:ext>
            </a:extLst>
          </p:cNvPr>
          <p:cNvSpPr>
            <a:spLocks noGrp="1"/>
          </p:cNvSpPr>
          <p:nvPr>
            <p:ph type="title"/>
          </p:nvPr>
        </p:nvSpPr>
        <p:spPr/>
        <p:txBody>
          <a:bodyPr/>
          <a:lstStyle/>
          <a:p>
            <a:r>
              <a:rPr lang="en-US" dirty="0"/>
              <a:t>Model View Controller (MVC)</a:t>
            </a:r>
          </a:p>
        </p:txBody>
      </p:sp>
      <p:pic>
        <p:nvPicPr>
          <p:cNvPr id="9" name="Google Shape;199;p33">
            <a:extLst>
              <a:ext uri="{FF2B5EF4-FFF2-40B4-BE49-F238E27FC236}">
                <a16:creationId xmlns:a16="http://schemas.microsoft.com/office/drawing/2014/main" id="{F709ACD2-DEC0-478E-B42C-080FED68EA51}"/>
              </a:ext>
            </a:extLst>
          </p:cNvPr>
          <p:cNvPicPr preferRelativeResize="0"/>
          <p:nvPr/>
        </p:nvPicPr>
        <p:blipFill>
          <a:blip r:embed="rId2">
            <a:alphaModFix/>
          </a:blip>
          <a:stretch>
            <a:fillRect/>
          </a:stretch>
        </p:blipFill>
        <p:spPr>
          <a:xfrm>
            <a:off x="6434520" y="2383017"/>
            <a:ext cx="4677805" cy="2909196"/>
          </a:xfrm>
          <a:prstGeom prst="rect">
            <a:avLst/>
          </a:prstGeom>
          <a:noFill/>
          <a:ln>
            <a:noFill/>
          </a:ln>
        </p:spPr>
      </p:pic>
    </p:spTree>
    <p:extLst>
      <p:ext uri="{BB962C8B-B14F-4D97-AF65-F5344CB8AC3E}">
        <p14:creationId xmlns:p14="http://schemas.microsoft.com/office/powerpoint/2010/main" val="1753525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41C55A2-2248-42BE-8149-3F52CCF28F7D}"/>
              </a:ext>
            </a:extLst>
          </p:cNvPr>
          <p:cNvSpPr>
            <a:spLocks noGrp="1"/>
          </p:cNvSpPr>
          <p:nvPr>
            <p:ph type="body" sz="quarter" idx="12"/>
          </p:nvPr>
        </p:nvSpPr>
        <p:spPr/>
        <p:txBody>
          <a:bodyPr/>
          <a:lstStyle/>
          <a:p>
            <a:pPr>
              <a:lnSpc>
                <a:spcPct val="115000"/>
              </a:lnSpc>
            </a:pPr>
            <a:r>
              <a:rPr lang="en-US" dirty="0"/>
              <a:t>The model represents the business data required to build the view</a:t>
            </a:r>
          </a:p>
          <a:p>
            <a:pPr lvl="1">
              <a:lnSpc>
                <a:spcPct val="115000"/>
              </a:lnSpc>
            </a:pPr>
            <a:r>
              <a:rPr lang="en-US" sz="2000" dirty="0"/>
              <a:t>It can be tested in isolation</a:t>
            </a:r>
          </a:p>
          <a:p>
            <a:pPr lvl="1">
              <a:lnSpc>
                <a:spcPct val="115000"/>
              </a:lnSpc>
            </a:pPr>
            <a:r>
              <a:rPr lang="en-US" sz="2000" dirty="0"/>
              <a:t>It is required to create and update the view</a:t>
            </a:r>
          </a:p>
          <a:p>
            <a:pPr lvl="1">
              <a:lnSpc>
                <a:spcPct val="115000"/>
              </a:lnSpc>
            </a:pPr>
            <a:r>
              <a:rPr lang="en-US" sz="2000" dirty="0"/>
              <a:t>It is updated by the controller</a:t>
            </a:r>
          </a:p>
          <a:p>
            <a:endParaRPr lang="en-US" dirty="0"/>
          </a:p>
        </p:txBody>
      </p:sp>
      <p:sp>
        <p:nvSpPr>
          <p:cNvPr id="6" name="Title 5">
            <a:extLst>
              <a:ext uri="{FF2B5EF4-FFF2-40B4-BE49-F238E27FC236}">
                <a16:creationId xmlns:a16="http://schemas.microsoft.com/office/drawing/2014/main" id="{65B5A0AC-A646-4BE2-B77A-BE50E206DB5B}"/>
              </a:ext>
            </a:extLst>
          </p:cNvPr>
          <p:cNvSpPr>
            <a:spLocks noGrp="1"/>
          </p:cNvSpPr>
          <p:nvPr>
            <p:ph type="title"/>
          </p:nvPr>
        </p:nvSpPr>
        <p:spPr/>
        <p:txBody>
          <a:bodyPr/>
          <a:lstStyle/>
          <a:p>
            <a:r>
              <a:rPr lang="en-US" i="1" dirty="0"/>
              <a:t>Model</a:t>
            </a:r>
            <a:r>
              <a:rPr lang="en-US" dirty="0"/>
              <a:t> View Controller</a:t>
            </a:r>
          </a:p>
        </p:txBody>
      </p:sp>
      <p:pic>
        <p:nvPicPr>
          <p:cNvPr id="9" name="Google Shape;206;p34">
            <a:extLst>
              <a:ext uri="{FF2B5EF4-FFF2-40B4-BE49-F238E27FC236}">
                <a16:creationId xmlns:a16="http://schemas.microsoft.com/office/drawing/2014/main" id="{A987423B-2505-4CAB-9FF9-59CC00EA6398}"/>
              </a:ext>
            </a:extLst>
          </p:cNvPr>
          <p:cNvPicPr preferRelativeResize="0"/>
          <p:nvPr/>
        </p:nvPicPr>
        <p:blipFill>
          <a:blip r:embed="rId2">
            <a:alphaModFix/>
          </a:blip>
          <a:stretch>
            <a:fillRect/>
          </a:stretch>
        </p:blipFill>
        <p:spPr>
          <a:xfrm>
            <a:off x="7108636" y="2655883"/>
            <a:ext cx="4511864" cy="2806004"/>
          </a:xfrm>
          <a:prstGeom prst="rect">
            <a:avLst/>
          </a:prstGeom>
          <a:noFill/>
          <a:ln>
            <a:noFill/>
          </a:ln>
        </p:spPr>
      </p:pic>
    </p:spTree>
    <p:extLst>
      <p:ext uri="{BB962C8B-B14F-4D97-AF65-F5344CB8AC3E}">
        <p14:creationId xmlns:p14="http://schemas.microsoft.com/office/powerpoint/2010/main" val="745033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FFF0293-5976-4417-BD7E-0F528FB62392}"/>
              </a:ext>
            </a:extLst>
          </p:cNvPr>
          <p:cNvSpPr>
            <a:spLocks noGrp="1"/>
          </p:cNvSpPr>
          <p:nvPr>
            <p:ph type="body" sz="quarter" idx="12"/>
          </p:nvPr>
        </p:nvSpPr>
        <p:spPr/>
        <p:txBody>
          <a:bodyPr/>
          <a:lstStyle/>
          <a:p>
            <a:pPr>
              <a:lnSpc>
                <a:spcPct val="115000"/>
              </a:lnSpc>
            </a:pPr>
            <a:r>
              <a:rPr lang="en-US" dirty="0"/>
              <a:t>The view represents the display and user interaction</a:t>
            </a:r>
          </a:p>
          <a:p>
            <a:pPr lvl="1">
              <a:lnSpc>
                <a:spcPct val="115000"/>
              </a:lnSpc>
            </a:pPr>
            <a:r>
              <a:rPr lang="en-US" sz="2000" dirty="0"/>
              <a:t>It is difficult to test in isolation—it is often kept very thin</a:t>
            </a:r>
          </a:p>
          <a:p>
            <a:pPr lvl="1">
              <a:lnSpc>
                <a:spcPct val="115000"/>
              </a:lnSpc>
            </a:pPr>
            <a:r>
              <a:rPr lang="en-US" sz="2000" dirty="0"/>
              <a:t>It renders the model—it sometimes needs its own version of the model</a:t>
            </a:r>
          </a:p>
          <a:p>
            <a:pPr lvl="1">
              <a:lnSpc>
                <a:spcPct val="115000"/>
              </a:lnSpc>
            </a:pPr>
            <a:r>
              <a:rPr lang="en-US" sz="2000" dirty="0"/>
              <a:t>It is created or updated by the controller</a:t>
            </a:r>
          </a:p>
          <a:p>
            <a:endParaRPr lang="en-US" dirty="0"/>
          </a:p>
        </p:txBody>
      </p:sp>
      <p:sp>
        <p:nvSpPr>
          <p:cNvPr id="6" name="Title 5">
            <a:extLst>
              <a:ext uri="{FF2B5EF4-FFF2-40B4-BE49-F238E27FC236}">
                <a16:creationId xmlns:a16="http://schemas.microsoft.com/office/drawing/2014/main" id="{0A17DA2E-12CD-45DC-B796-7C5A4131091E}"/>
              </a:ext>
            </a:extLst>
          </p:cNvPr>
          <p:cNvSpPr>
            <a:spLocks noGrp="1"/>
          </p:cNvSpPr>
          <p:nvPr>
            <p:ph type="title"/>
          </p:nvPr>
        </p:nvSpPr>
        <p:spPr/>
        <p:txBody>
          <a:bodyPr/>
          <a:lstStyle/>
          <a:p>
            <a:r>
              <a:rPr lang="en-US" dirty="0"/>
              <a:t>Model </a:t>
            </a:r>
            <a:r>
              <a:rPr lang="en-US" i="1" dirty="0"/>
              <a:t>View</a:t>
            </a:r>
            <a:r>
              <a:rPr lang="en-US" dirty="0"/>
              <a:t> Controller</a:t>
            </a:r>
          </a:p>
        </p:txBody>
      </p:sp>
      <p:pic>
        <p:nvPicPr>
          <p:cNvPr id="9" name="Google Shape;213;p35">
            <a:extLst>
              <a:ext uri="{FF2B5EF4-FFF2-40B4-BE49-F238E27FC236}">
                <a16:creationId xmlns:a16="http://schemas.microsoft.com/office/drawing/2014/main" id="{50C4FA86-478C-4553-9209-EC743E57ECA6}"/>
              </a:ext>
            </a:extLst>
          </p:cNvPr>
          <p:cNvPicPr preferRelativeResize="0"/>
          <p:nvPr/>
        </p:nvPicPr>
        <p:blipFill>
          <a:blip r:embed="rId2">
            <a:alphaModFix/>
          </a:blip>
          <a:stretch>
            <a:fillRect/>
          </a:stretch>
        </p:blipFill>
        <p:spPr>
          <a:xfrm>
            <a:off x="7486530" y="3390900"/>
            <a:ext cx="4271056" cy="2656246"/>
          </a:xfrm>
          <a:prstGeom prst="rect">
            <a:avLst/>
          </a:prstGeom>
          <a:noFill/>
          <a:ln>
            <a:noFill/>
          </a:ln>
        </p:spPr>
      </p:pic>
    </p:spTree>
    <p:extLst>
      <p:ext uri="{BB962C8B-B14F-4D97-AF65-F5344CB8AC3E}">
        <p14:creationId xmlns:p14="http://schemas.microsoft.com/office/powerpoint/2010/main" val="659045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AAB34AD-D7B0-474B-B392-21EED2337650}"/>
              </a:ext>
            </a:extLst>
          </p:cNvPr>
          <p:cNvSpPr>
            <a:spLocks noGrp="1"/>
          </p:cNvSpPr>
          <p:nvPr>
            <p:ph type="body" sz="quarter" idx="12"/>
          </p:nvPr>
        </p:nvSpPr>
        <p:spPr>
          <a:xfrm>
            <a:off x="845762" y="1794194"/>
            <a:ext cx="5879503" cy="4086842"/>
          </a:xfrm>
        </p:spPr>
        <p:txBody>
          <a:bodyPr/>
          <a:lstStyle/>
          <a:p>
            <a:pPr>
              <a:lnSpc>
                <a:spcPct val="115000"/>
              </a:lnSpc>
            </a:pPr>
            <a:r>
              <a:rPr lang="en-US" sz="1800" dirty="0"/>
              <a:t>The controller processes user interaction events and other updates</a:t>
            </a:r>
          </a:p>
          <a:p>
            <a:pPr lvl="1">
              <a:lnSpc>
                <a:spcPct val="115000"/>
              </a:lnSpc>
            </a:pPr>
            <a:r>
              <a:rPr lang="en-US" dirty="0"/>
              <a:t>It can be tested in isolation—may require HTTP emulation</a:t>
            </a:r>
          </a:p>
          <a:p>
            <a:pPr lvl="1">
              <a:lnSpc>
                <a:spcPct val="115000"/>
              </a:lnSpc>
            </a:pPr>
            <a:r>
              <a:rPr lang="en-US" dirty="0"/>
              <a:t>It updates the model</a:t>
            </a:r>
          </a:p>
          <a:p>
            <a:pPr lvl="1">
              <a:lnSpc>
                <a:spcPct val="115000"/>
              </a:lnSpc>
            </a:pPr>
            <a:r>
              <a:rPr lang="en-US" dirty="0"/>
              <a:t>It creates or updates the view</a:t>
            </a:r>
          </a:p>
          <a:p>
            <a:pPr>
              <a:lnSpc>
                <a:spcPct val="115000"/>
              </a:lnSpc>
            </a:pPr>
            <a:r>
              <a:rPr lang="en-US" sz="1800" dirty="0"/>
              <a:t>The controller is often built using a framework—Struts, Spring MVC</a:t>
            </a:r>
          </a:p>
          <a:p>
            <a:endParaRPr lang="en-US" dirty="0"/>
          </a:p>
        </p:txBody>
      </p:sp>
      <p:sp>
        <p:nvSpPr>
          <p:cNvPr id="6" name="Title 5">
            <a:extLst>
              <a:ext uri="{FF2B5EF4-FFF2-40B4-BE49-F238E27FC236}">
                <a16:creationId xmlns:a16="http://schemas.microsoft.com/office/drawing/2014/main" id="{7B4BAEC8-FD0B-4FA3-92D9-0DCC47AAB08D}"/>
              </a:ext>
            </a:extLst>
          </p:cNvPr>
          <p:cNvSpPr>
            <a:spLocks noGrp="1"/>
          </p:cNvSpPr>
          <p:nvPr>
            <p:ph type="title"/>
          </p:nvPr>
        </p:nvSpPr>
        <p:spPr/>
        <p:txBody>
          <a:bodyPr/>
          <a:lstStyle/>
          <a:p>
            <a:r>
              <a:rPr lang="en-US" dirty="0"/>
              <a:t>Model View </a:t>
            </a:r>
            <a:r>
              <a:rPr lang="en-US" i="1" dirty="0"/>
              <a:t>Controller</a:t>
            </a:r>
            <a:endParaRPr lang="en-US" dirty="0"/>
          </a:p>
        </p:txBody>
      </p:sp>
      <p:pic>
        <p:nvPicPr>
          <p:cNvPr id="9" name="Google Shape;220;p36">
            <a:extLst>
              <a:ext uri="{FF2B5EF4-FFF2-40B4-BE49-F238E27FC236}">
                <a16:creationId xmlns:a16="http://schemas.microsoft.com/office/drawing/2014/main" id="{7A1D7317-AA15-456E-8382-108C66439339}"/>
              </a:ext>
            </a:extLst>
          </p:cNvPr>
          <p:cNvPicPr preferRelativeResize="0"/>
          <p:nvPr/>
        </p:nvPicPr>
        <p:blipFill>
          <a:blip r:embed="rId2">
            <a:alphaModFix/>
          </a:blip>
          <a:stretch>
            <a:fillRect/>
          </a:stretch>
        </p:blipFill>
        <p:spPr>
          <a:xfrm>
            <a:off x="6990274" y="2521974"/>
            <a:ext cx="4630226" cy="2854710"/>
          </a:xfrm>
          <a:prstGeom prst="rect">
            <a:avLst/>
          </a:prstGeom>
          <a:noFill/>
          <a:ln>
            <a:noFill/>
          </a:ln>
        </p:spPr>
      </p:pic>
    </p:spTree>
    <p:extLst>
      <p:ext uri="{BB962C8B-B14F-4D97-AF65-F5344CB8AC3E}">
        <p14:creationId xmlns:p14="http://schemas.microsoft.com/office/powerpoint/2010/main" val="3425082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58AE7A5-0BCC-4C29-9D73-FEEEA4743EEF}"/>
              </a:ext>
            </a:extLst>
          </p:cNvPr>
          <p:cNvSpPr>
            <a:spLocks noGrp="1"/>
          </p:cNvSpPr>
          <p:nvPr>
            <p:ph type="body" sz="quarter" idx="12"/>
          </p:nvPr>
        </p:nvSpPr>
        <p:spPr/>
        <p:txBody>
          <a:bodyPr/>
          <a:lstStyle/>
          <a:p>
            <a:pPr>
              <a:lnSpc>
                <a:spcPct val="115000"/>
              </a:lnSpc>
            </a:pPr>
            <a:r>
              <a:rPr lang="en-US" dirty="0"/>
              <a:t>The model view presenter completely decouples the model from the view</a:t>
            </a:r>
          </a:p>
          <a:p>
            <a:pPr>
              <a:lnSpc>
                <a:spcPct val="115000"/>
              </a:lnSpc>
            </a:pPr>
            <a:r>
              <a:rPr lang="en-US" dirty="0"/>
              <a:t>The presenter is decoupled from the view using an interface—allows the view to be mocked for test purposes</a:t>
            </a:r>
          </a:p>
          <a:p>
            <a:endParaRPr lang="en-US" dirty="0"/>
          </a:p>
        </p:txBody>
      </p:sp>
      <p:sp>
        <p:nvSpPr>
          <p:cNvPr id="6" name="Title 5">
            <a:extLst>
              <a:ext uri="{FF2B5EF4-FFF2-40B4-BE49-F238E27FC236}">
                <a16:creationId xmlns:a16="http://schemas.microsoft.com/office/drawing/2014/main" id="{197E28AB-003C-4714-9F70-900BE289424F}"/>
              </a:ext>
            </a:extLst>
          </p:cNvPr>
          <p:cNvSpPr>
            <a:spLocks noGrp="1"/>
          </p:cNvSpPr>
          <p:nvPr>
            <p:ph type="title"/>
          </p:nvPr>
        </p:nvSpPr>
        <p:spPr/>
        <p:txBody>
          <a:bodyPr/>
          <a:lstStyle/>
          <a:p>
            <a:r>
              <a:rPr lang="en-US" dirty="0"/>
              <a:t>Model View Presenter (MVP)</a:t>
            </a:r>
          </a:p>
        </p:txBody>
      </p:sp>
      <p:pic>
        <p:nvPicPr>
          <p:cNvPr id="9" name="Google Shape;227;p37">
            <a:extLst>
              <a:ext uri="{FF2B5EF4-FFF2-40B4-BE49-F238E27FC236}">
                <a16:creationId xmlns:a16="http://schemas.microsoft.com/office/drawing/2014/main" id="{70FC7006-D85B-45DF-906F-2DC3E80CEB3B}"/>
              </a:ext>
            </a:extLst>
          </p:cNvPr>
          <p:cNvPicPr preferRelativeResize="0"/>
          <p:nvPr/>
        </p:nvPicPr>
        <p:blipFill>
          <a:blip r:embed="rId2">
            <a:alphaModFix/>
          </a:blip>
          <a:stretch>
            <a:fillRect/>
          </a:stretch>
        </p:blipFill>
        <p:spPr>
          <a:xfrm>
            <a:off x="3810000" y="3124200"/>
            <a:ext cx="4476750" cy="2400300"/>
          </a:xfrm>
          <a:prstGeom prst="rect">
            <a:avLst/>
          </a:prstGeom>
          <a:noFill/>
          <a:ln>
            <a:noFill/>
          </a:ln>
        </p:spPr>
      </p:pic>
    </p:spTree>
    <p:extLst>
      <p:ext uri="{BB962C8B-B14F-4D97-AF65-F5344CB8AC3E}">
        <p14:creationId xmlns:p14="http://schemas.microsoft.com/office/powerpoint/2010/main" val="1717875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B52FE15-7C0C-404A-BD7F-8A8F68C3EBD6}"/>
              </a:ext>
            </a:extLst>
          </p:cNvPr>
          <p:cNvSpPr>
            <a:spLocks noGrp="1"/>
          </p:cNvSpPr>
          <p:nvPr>
            <p:ph type="body" sz="quarter" idx="12"/>
          </p:nvPr>
        </p:nvSpPr>
        <p:spPr/>
        <p:txBody>
          <a:bodyPr/>
          <a:lstStyle/>
          <a:p>
            <a:pPr>
              <a:lnSpc>
                <a:spcPct val="115000"/>
              </a:lnSpc>
            </a:pPr>
            <a:r>
              <a:rPr lang="en-US" dirty="0"/>
              <a:t>MVVM is an MVC variant used by Microsoft</a:t>
            </a:r>
          </a:p>
          <a:p>
            <a:pPr lvl="1">
              <a:lnSpc>
                <a:spcPct val="115000"/>
              </a:lnSpc>
            </a:pPr>
            <a:r>
              <a:rPr lang="en-US" sz="2000" dirty="0"/>
              <a:t>It is also used by AngularJS</a:t>
            </a:r>
          </a:p>
          <a:p>
            <a:pPr>
              <a:lnSpc>
                <a:spcPct val="115000"/>
              </a:lnSpc>
            </a:pPr>
            <a:r>
              <a:rPr lang="en-US" dirty="0"/>
              <a:t>The </a:t>
            </a:r>
            <a:r>
              <a:rPr lang="en-US" dirty="0" err="1"/>
              <a:t>ViewModel</a:t>
            </a:r>
            <a:r>
              <a:rPr lang="en-US" dirty="0"/>
              <a:t> is</a:t>
            </a:r>
          </a:p>
          <a:p>
            <a:pPr lvl="1">
              <a:lnSpc>
                <a:spcPct val="115000"/>
              </a:lnSpc>
            </a:pPr>
            <a:r>
              <a:rPr lang="en-US" sz="2000" dirty="0"/>
              <a:t>An interface between model and view</a:t>
            </a:r>
          </a:p>
          <a:p>
            <a:pPr lvl="1">
              <a:lnSpc>
                <a:spcPct val="115000"/>
              </a:lnSpc>
            </a:pPr>
            <a:r>
              <a:rPr lang="en-US" sz="2000" dirty="0"/>
              <a:t>Provides data binding between view and model data</a:t>
            </a:r>
          </a:p>
          <a:p>
            <a:pPr lvl="1">
              <a:lnSpc>
                <a:spcPct val="115000"/>
              </a:lnSpc>
            </a:pPr>
            <a:r>
              <a:rPr lang="en-US" sz="2000" dirty="0"/>
              <a:t>It is also easier to test</a:t>
            </a:r>
          </a:p>
          <a:p>
            <a:pPr lvl="1">
              <a:lnSpc>
                <a:spcPct val="115000"/>
              </a:lnSpc>
            </a:pPr>
            <a:r>
              <a:rPr lang="en-US" sz="2000" dirty="0"/>
              <a:t>Handles all UI actions</a:t>
            </a:r>
          </a:p>
          <a:p>
            <a:endParaRPr lang="en-US" dirty="0"/>
          </a:p>
        </p:txBody>
      </p:sp>
      <p:sp>
        <p:nvSpPr>
          <p:cNvPr id="6" name="Title 5">
            <a:extLst>
              <a:ext uri="{FF2B5EF4-FFF2-40B4-BE49-F238E27FC236}">
                <a16:creationId xmlns:a16="http://schemas.microsoft.com/office/drawing/2014/main" id="{E50F501F-54D4-4D72-B425-03C89E7CCE91}"/>
              </a:ext>
            </a:extLst>
          </p:cNvPr>
          <p:cNvSpPr>
            <a:spLocks noGrp="1"/>
          </p:cNvSpPr>
          <p:nvPr>
            <p:ph type="title"/>
          </p:nvPr>
        </p:nvSpPr>
        <p:spPr/>
        <p:txBody>
          <a:bodyPr/>
          <a:lstStyle/>
          <a:p>
            <a:r>
              <a:rPr lang="en-US" dirty="0"/>
              <a:t>Model View </a:t>
            </a:r>
            <a:r>
              <a:rPr lang="en-US" dirty="0" err="1"/>
              <a:t>ViewModel</a:t>
            </a:r>
            <a:r>
              <a:rPr lang="en-US" dirty="0"/>
              <a:t> (MVVM)</a:t>
            </a:r>
          </a:p>
        </p:txBody>
      </p:sp>
      <p:pic>
        <p:nvPicPr>
          <p:cNvPr id="9" name="Google Shape;234;p38">
            <a:extLst>
              <a:ext uri="{FF2B5EF4-FFF2-40B4-BE49-F238E27FC236}">
                <a16:creationId xmlns:a16="http://schemas.microsoft.com/office/drawing/2014/main" id="{9E86AEC0-01B7-4B06-B281-45CFE1C26E40}"/>
              </a:ext>
            </a:extLst>
          </p:cNvPr>
          <p:cNvPicPr preferRelativeResize="0"/>
          <p:nvPr/>
        </p:nvPicPr>
        <p:blipFill>
          <a:blip r:embed="rId2">
            <a:alphaModFix/>
          </a:blip>
          <a:stretch>
            <a:fillRect/>
          </a:stretch>
        </p:blipFill>
        <p:spPr>
          <a:xfrm>
            <a:off x="8608378" y="2728451"/>
            <a:ext cx="2261184" cy="2216379"/>
          </a:xfrm>
          <a:prstGeom prst="rect">
            <a:avLst/>
          </a:prstGeom>
          <a:noFill/>
          <a:ln>
            <a:noFill/>
          </a:ln>
        </p:spPr>
      </p:pic>
    </p:spTree>
    <p:extLst>
      <p:ext uri="{BB962C8B-B14F-4D97-AF65-F5344CB8AC3E}">
        <p14:creationId xmlns:p14="http://schemas.microsoft.com/office/powerpoint/2010/main" val="944599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4ABED2-4C1E-47A0-98B9-1B4CC8F01977}"/>
              </a:ext>
            </a:extLst>
          </p:cNvPr>
          <p:cNvGrpSpPr/>
          <p:nvPr/>
        </p:nvGrpSpPr>
        <p:grpSpPr>
          <a:xfrm>
            <a:off x="3866990" y="2297976"/>
            <a:ext cx="5047956" cy="2262049"/>
            <a:chOff x="4399685" y="655859"/>
            <a:chExt cx="5047956" cy="2262049"/>
          </a:xfrm>
        </p:grpSpPr>
        <p:sp>
          <p:nvSpPr>
            <p:cNvPr id="4" name="TextBox 3"/>
            <p:cNvSpPr txBox="1"/>
            <p:nvPr/>
          </p:nvSpPr>
          <p:spPr>
            <a:xfrm>
              <a:off x="5236232" y="655859"/>
              <a:ext cx="4211409" cy="646331"/>
            </a:xfrm>
            <a:prstGeom prst="rect">
              <a:avLst/>
            </a:prstGeom>
            <a:noFill/>
          </p:spPr>
          <p:txBody>
            <a:bodyPr wrap="none" rtlCol="0">
              <a:spAutoFit/>
            </a:bodyPr>
            <a:lstStyle/>
            <a:p>
              <a:pPr>
                <a:defRPr/>
              </a:pPr>
              <a:r>
                <a:rPr lang="en-US" sz="3600" b="1" dirty="0">
                  <a:latin typeface="Lato"/>
                </a:rPr>
                <a:t>Good Code Design</a:t>
              </a:r>
              <a:endParaRPr lang="id-ID" sz="3600" b="1" dirty="0">
                <a:latin typeface="Lato"/>
                <a:sym typeface="Lato"/>
              </a:endParaRPr>
            </a:p>
          </p:txBody>
        </p:sp>
        <p:sp>
          <p:nvSpPr>
            <p:cNvPr id="6" name="Rectangle 5"/>
            <p:cNvSpPr/>
            <p:nvPr/>
          </p:nvSpPr>
          <p:spPr>
            <a:xfrm>
              <a:off x="4399685" y="683575"/>
              <a:ext cx="581025"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FFFFFF"/>
                </a:solidFill>
                <a:effectLst/>
                <a:uLnTx/>
                <a:uFillTx/>
                <a:latin typeface="Avenir Book"/>
                <a:ea typeface="+mn-ea"/>
                <a:cs typeface="+mn-cs"/>
                <a:sym typeface="Arial"/>
              </a:endParaRPr>
            </a:p>
          </p:txBody>
        </p:sp>
        <p:grpSp>
          <p:nvGrpSpPr>
            <p:cNvPr id="9" name="Group 8"/>
            <p:cNvGrpSpPr/>
            <p:nvPr/>
          </p:nvGrpSpPr>
          <p:grpSpPr>
            <a:xfrm>
              <a:off x="4506347" y="831822"/>
              <a:ext cx="367700" cy="284530"/>
              <a:chOff x="5895975" y="3276601"/>
              <a:chExt cx="400050" cy="309563"/>
            </a:xfrm>
            <a:solidFill>
              <a:schemeClr val="bg1"/>
            </a:solidFill>
          </p:grpSpPr>
          <p:sp>
            <p:nvSpPr>
              <p:cNvPr id="10" name="Freeform 5"/>
              <p:cNvSpPr>
                <a:spLocks/>
              </p:cNvSpPr>
              <p:nvPr/>
            </p:nvSpPr>
            <p:spPr bwMode="auto">
              <a:xfrm>
                <a:off x="6003925" y="3276601"/>
                <a:ext cx="292100" cy="61913"/>
              </a:xfrm>
              <a:custGeom>
                <a:avLst/>
                <a:gdLst>
                  <a:gd name="T0" fmla="*/ 4 w 76"/>
                  <a:gd name="T1" fmla="*/ 0 h 16"/>
                  <a:gd name="T2" fmla="*/ 72 w 76"/>
                  <a:gd name="T3" fmla="*/ 0 h 16"/>
                  <a:gd name="T4" fmla="*/ 76 w 76"/>
                  <a:gd name="T5" fmla="*/ 4 h 16"/>
                  <a:gd name="T6" fmla="*/ 76 w 76"/>
                  <a:gd name="T7" fmla="*/ 12 h 16"/>
                  <a:gd name="T8" fmla="*/ 72 w 76"/>
                  <a:gd name="T9" fmla="*/ 16 h 16"/>
                  <a:gd name="T10" fmla="*/ 4 w 76"/>
                  <a:gd name="T11" fmla="*/ 16 h 16"/>
                  <a:gd name="T12" fmla="*/ 0 w 76"/>
                  <a:gd name="T13" fmla="*/ 12 h 16"/>
                  <a:gd name="T14" fmla="*/ 0 w 76"/>
                  <a:gd name="T15" fmla="*/ 4 h 16"/>
                  <a:gd name="T16" fmla="*/ 4 w 7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
                    <a:moveTo>
                      <a:pt x="4" y="0"/>
                    </a:moveTo>
                    <a:cubicBezTo>
                      <a:pt x="72" y="0"/>
                      <a:pt x="72" y="0"/>
                      <a:pt x="72" y="0"/>
                    </a:cubicBezTo>
                    <a:cubicBezTo>
                      <a:pt x="74" y="0"/>
                      <a:pt x="76" y="2"/>
                      <a:pt x="76" y="4"/>
                    </a:cubicBezTo>
                    <a:cubicBezTo>
                      <a:pt x="76" y="12"/>
                      <a:pt x="76" y="12"/>
                      <a:pt x="76" y="12"/>
                    </a:cubicBezTo>
                    <a:cubicBezTo>
                      <a:pt x="76" y="14"/>
                      <a:pt x="74" y="16"/>
                      <a:pt x="7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6"/>
              <p:cNvSpPr>
                <a:spLocks/>
              </p:cNvSpPr>
              <p:nvPr/>
            </p:nvSpPr>
            <p:spPr bwMode="auto">
              <a:xfrm>
                <a:off x="6003925" y="3400426"/>
                <a:ext cx="231775" cy="61913"/>
              </a:xfrm>
              <a:custGeom>
                <a:avLst/>
                <a:gdLst>
                  <a:gd name="T0" fmla="*/ 4 w 60"/>
                  <a:gd name="T1" fmla="*/ 0 h 16"/>
                  <a:gd name="T2" fmla="*/ 56 w 60"/>
                  <a:gd name="T3" fmla="*/ 0 h 16"/>
                  <a:gd name="T4" fmla="*/ 60 w 60"/>
                  <a:gd name="T5" fmla="*/ 4 h 16"/>
                  <a:gd name="T6" fmla="*/ 60 w 60"/>
                  <a:gd name="T7" fmla="*/ 12 h 16"/>
                  <a:gd name="T8" fmla="*/ 56 w 60"/>
                  <a:gd name="T9" fmla="*/ 16 h 16"/>
                  <a:gd name="T10" fmla="*/ 4 w 60"/>
                  <a:gd name="T11" fmla="*/ 16 h 16"/>
                  <a:gd name="T12" fmla="*/ 0 w 60"/>
                  <a:gd name="T13" fmla="*/ 12 h 16"/>
                  <a:gd name="T14" fmla="*/ 0 w 60"/>
                  <a:gd name="T15" fmla="*/ 4 h 16"/>
                  <a:gd name="T16" fmla="*/ 4 w 6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4" y="0"/>
                    </a:moveTo>
                    <a:cubicBezTo>
                      <a:pt x="56" y="0"/>
                      <a:pt x="56" y="0"/>
                      <a:pt x="56" y="0"/>
                    </a:cubicBezTo>
                    <a:cubicBezTo>
                      <a:pt x="58" y="0"/>
                      <a:pt x="60" y="2"/>
                      <a:pt x="60" y="4"/>
                    </a:cubicBezTo>
                    <a:cubicBezTo>
                      <a:pt x="60" y="12"/>
                      <a:pt x="60" y="12"/>
                      <a:pt x="60" y="12"/>
                    </a:cubicBezTo>
                    <a:cubicBezTo>
                      <a:pt x="60" y="14"/>
                      <a:pt x="58" y="16"/>
                      <a:pt x="56"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Freeform 7"/>
              <p:cNvSpPr>
                <a:spLocks/>
              </p:cNvSpPr>
              <p:nvPr/>
            </p:nvSpPr>
            <p:spPr bwMode="auto">
              <a:xfrm>
                <a:off x="6003925" y="3524251"/>
                <a:ext cx="277813" cy="61913"/>
              </a:xfrm>
              <a:custGeom>
                <a:avLst/>
                <a:gdLst>
                  <a:gd name="T0" fmla="*/ 4 w 72"/>
                  <a:gd name="T1" fmla="*/ 0 h 16"/>
                  <a:gd name="T2" fmla="*/ 68 w 72"/>
                  <a:gd name="T3" fmla="*/ 0 h 16"/>
                  <a:gd name="T4" fmla="*/ 72 w 72"/>
                  <a:gd name="T5" fmla="*/ 4 h 16"/>
                  <a:gd name="T6" fmla="*/ 72 w 72"/>
                  <a:gd name="T7" fmla="*/ 12 h 16"/>
                  <a:gd name="T8" fmla="*/ 68 w 72"/>
                  <a:gd name="T9" fmla="*/ 16 h 16"/>
                  <a:gd name="T10" fmla="*/ 4 w 72"/>
                  <a:gd name="T11" fmla="*/ 16 h 16"/>
                  <a:gd name="T12" fmla="*/ 0 w 72"/>
                  <a:gd name="T13" fmla="*/ 12 h 16"/>
                  <a:gd name="T14" fmla="*/ 0 w 72"/>
                  <a:gd name="T15" fmla="*/ 4 h 16"/>
                  <a:gd name="T16" fmla="*/ 4 w 7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6">
                    <a:moveTo>
                      <a:pt x="4" y="0"/>
                    </a:moveTo>
                    <a:cubicBezTo>
                      <a:pt x="68" y="0"/>
                      <a:pt x="68" y="0"/>
                      <a:pt x="68" y="0"/>
                    </a:cubicBezTo>
                    <a:cubicBezTo>
                      <a:pt x="70" y="0"/>
                      <a:pt x="72" y="2"/>
                      <a:pt x="72" y="4"/>
                    </a:cubicBezTo>
                    <a:cubicBezTo>
                      <a:pt x="72" y="12"/>
                      <a:pt x="72" y="12"/>
                      <a:pt x="72" y="12"/>
                    </a:cubicBezTo>
                    <a:cubicBezTo>
                      <a:pt x="72" y="14"/>
                      <a:pt x="70" y="16"/>
                      <a:pt x="68"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Freeform 8"/>
              <p:cNvSpPr>
                <a:spLocks/>
              </p:cNvSpPr>
              <p:nvPr/>
            </p:nvSpPr>
            <p:spPr bwMode="auto">
              <a:xfrm>
                <a:off x="5895975" y="327660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Freeform 9"/>
              <p:cNvSpPr>
                <a:spLocks/>
              </p:cNvSpPr>
              <p:nvPr/>
            </p:nvSpPr>
            <p:spPr bwMode="auto">
              <a:xfrm>
                <a:off x="5895975" y="3400426"/>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10"/>
              <p:cNvSpPr>
                <a:spLocks/>
              </p:cNvSpPr>
              <p:nvPr/>
            </p:nvSpPr>
            <p:spPr bwMode="auto">
              <a:xfrm>
                <a:off x="5895975" y="352425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7" name="Straight Connector 16"/>
            <p:cNvCxnSpPr/>
            <p:nvPr/>
          </p:nvCxnSpPr>
          <p:spPr>
            <a:xfrm>
              <a:off x="4690197" y="1318884"/>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90197" y="1822802"/>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90197" y="2330427"/>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80710" y="1563177"/>
              <a:ext cx="3313728"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Constructors, Getters, and Setters</a:t>
              </a:r>
            </a:p>
          </p:txBody>
        </p:sp>
        <p:sp>
          <p:nvSpPr>
            <p:cNvPr id="38" name="TextBox 37"/>
            <p:cNvSpPr txBox="1"/>
            <p:nvPr/>
          </p:nvSpPr>
          <p:spPr>
            <a:xfrm>
              <a:off x="4980710" y="2548576"/>
              <a:ext cx="960519" cy="369332"/>
            </a:xfrm>
            <a:prstGeom prst="rect">
              <a:avLst/>
            </a:prstGeom>
            <a:noFill/>
          </p:spPr>
          <p:txBody>
            <a:bodyPr wrap="none" rtlCol="0">
              <a:spAutoFit/>
            </a:bodyPr>
            <a:lstStyle/>
            <a:p>
              <a:pPr>
                <a:defRPr/>
              </a:pPr>
              <a:r>
                <a:rPr lang="en-US" sz="1800" b="1" dirty="0">
                  <a:solidFill>
                    <a:srgbClr val="138BB9"/>
                  </a:solidFill>
                  <a:latin typeface="Avenir Book" panose="02000503020000020003" pitchFamily="2" charset="0"/>
                  <a:ea typeface="Open Sans"/>
                  <a:cs typeface="Open Sans"/>
                </a:rPr>
                <a:t>Exercise</a:t>
              </a:r>
            </a:p>
          </p:txBody>
        </p:sp>
        <p:sp>
          <p:nvSpPr>
            <p:cNvPr id="39" name="TextBox 38"/>
            <p:cNvSpPr txBox="1"/>
            <p:nvPr/>
          </p:nvSpPr>
          <p:spPr>
            <a:xfrm>
              <a:off x="4980710" y="2011469"/>
              <a:ext cx="3191650" cy="369332"/>
            </a:xfrm>
            <a:prstGeom prst="rect">
              <a:avLst/>
            </a:prstGeom>
            <a:noFill/>
          </p:spPr>
          <p:txBody>
            <a:bodyPr wrap="squar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Architectural Patterns</a:t>
              </a:r>
            </a:p>
          </p:txBody>
        </p:sp>
        <p:sp>
          <p:nvSpPr>
            <p:cNvPr id="42" name="Chevron 41">
              <a:extLst>
                <a:ext uri="{FF2B5EF4-FFF2-40B4-BE49-F238E27FC236}">
                  <a16:creationId xmlns:a16="http://schemas.microsoft.com/office/drawing/2014/main" id="{95020DA5-41EE-AF49-9A44-84F9F145BB20}"/>
                </a:ext>
              </a:extLst>
            </p:cNvPr>
            <p:cNvSpPr/>
            <p:nvPr/>
          </p:nvSpPr>
          <p:spPr>
            <a:xfrm>
              <a:off x="4590828" y="2130089"/>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3" name="Chevron 42">
              <a:extLst>
                <a:ext uri="{FF2B5EF4-FFF2-40B4-BE49-F238E27FC236}">
                  <a16:creationId xmlns:a16="http://schemas.microsoft.com/office/drawing/2014/main" id="{C002964E-62C1-DA43-9F12-EAB436A04C20}"/>
                </a:ext>
              </a:extLst>
            </p:cNvPr>
            <p:cNvSpPr/>
            <p:nvPr/>
          </p:nvSpPr>
          <p:spPr>
            <a:xfrm>
              <a:off x="4570508" y="2640632"/>
              <a:ext cx="198738" cy="172183"/>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6" name="Chevron 45">
              <a:extLst>
                <a:ext uri="{FF2B5EF4-FFF2-40B4-BE49-F238E27FC236}">
                  <a16:creationId xmlns:a16="http://schemas.microsoft.com/office/drawing/2014/main" id="{545DE6F4-4235-A741-A6EC-9755646991F6}"/>
                </a:ext>
              </a:extLst>
            </p:cNvPr>
            <p:cNvSpPr/>
            <p:nvPr/>
          </p:nvSpPr>
          <p:spPr>
            <a:xfrm>
              <a:off x="4570508" y="1610744"/>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grpSp>
    </p:spTree>
    <p:extLst>
      <p:ext uri="{BB962C8B-B14F-4D97-AF65-F5344CB8AC3E}">
        <p14:creationId xmlns:p14="http://schemas.microsoft.com/office/powerpoint/2010/main" val="1126785372"/>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D10DC9D-CB45-4E6A-A411-9FC5100F51B9}"/>
              </a:ext>
            </a:extLst>
          </p:cNvPr>
          <p:cNvSpPr>
            <a:spLocks noGrp="1"/>
          </p:cNvSpPr>
          <p:nvPr>
            <p:ph type="body" sz="quarter" idx="12"/>
          </p:nvPr>
        </p:nvSpPr>
        <p:spPr/>
        <p:txBody>
          <a:bodyPr/>
          <a:lstStyle/>
          <a:p>
            <a:pPr marL="0" indent="0">
              <a:spcBef>
                <a:spcPts val="0"/>
              </a:spcBef>
              <a:buClr>
                <a:srgbClr val="000000"/>
              </a:buClr>
              <a:buNone/>
            </a:pPr>
            <a:r>
              <a:rPr lang="en-US" sz="1400" dirty="0">
                <a:latin typeface="Tahoma"/>
                <a:ea typeface="Tahoma"/>
                <a:cs typeface="Tahoma"/>
                <a:sym typeface="Tahoma"/>
              </a:rPr>
              <a:t>In this chapter, we </a:t>
            </a:r>
            <a:r>
              <a:rPr lang="en-US" sz="1400" dirty="0"/>
              <a:t>have learned</a:t>
            </a:r>
            <a:r>
              <a:rPr lang="en-US" sz="1400" dirty="0">
                <a:latin typeface="Tahoma"/>
                <a:ea typeface="Tahoma"/>
                <a:cs typeface="Tahoma"/>
                <a:sym typeface="Tahoma"/>
              </a:rPr>
              <a:t>:</a:t>
            </a:r>
          </a:p>
          <a:p>
            <a:pPr marL="228600" indent="-228600"/>
            <a:r>
              <a:rPr lang="en-US" dirty="0"/>
              <a:t>Design Patterns</a:t>
            </a:r>
          </a:p>
          <a:p>
            <a:pPr marL="228600" indent="-228600"/>
            <a:r>
              <a:rPr lang="en-US" dirty="0"/>
              <a:t>Architectural Patterns</a:t>
            </a:r>
          </a:p>
          <a:p>
            <a:endParaRPr lang="en-US" dirty="0"/>
          </a:p>
        </p:txBody>
      </p:sp>
      <p:sp>
        <p:nvSpPr>
          <p:cNvPr id="6" name="Title 5">
            <a:extLst>
              <a:ext uri="{FF2B5EF4-FFF2-40B4-BE49-F238E27FC236}">
                <a16:creationId xmlns:a16="http://schemas.microsoft.com/office/drawing/2014/main" id="{845C5CE3-1C4C-4FD6-8926-D1958442D13B}"/>
              </a:ext>
            </a:extLst>
          </p:cNvPr>
          <p:cNvSpPr>
            <a:spLocks noGrp="1"/>
          </p:cNvSpPr>
          <p:nvPr>
            <p:ph type="title"/>
          </p:nvPr>
        </p:nvSpPr>
        <p:spPr/>
        <p:txBody>
          <a:bodyPr/>
          <a:lstStyle/>
          <a:p>
            <a:r>
              <a:rPr lang="en-US" dirty="0"/>
              <a:t>To Sum Up</a:t>
            </a:r>
          </a:p>
        </p:txBody>
      </p:sp>
    </p:spTree>
    <p:extLst>
      <p:ext uri="{BB962C8B-B14F-4D97-AF65-F5344CB8AC3E}">
        <p14:creationId xmlns:p14="http://schemas.microsoft.com/office/powerpoint/2010/main" val="1164441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85491" y="2718036"/>
            <a:ext cx="4923143" cy="757130"/>
          </a:xfrm>
          <a:prstGeom prst="rect">
            <a:avLst/>
          </a:prstGeom>
          <a:noFill/>
        </p:spPr>
        <p:txBody>
          <a:bodyPr wrap="none" rtlCol="0">
            <a:spAutoFit/>
          </a:bodyPr>
          <a:lstStyle/>
          <a:p>
            <a:pPr>
              <a:lnSpc>
                <a:spcPct val="90000"/>
              </a:lnSpc>
              <a:buClr>
                <a:schemeClr val="dk1"/>
              </a:buClr>
              <a:buSzPts val="5400"/>
            </a:pPr>
            <a:r>
              <a:rPr lang="en-US" sz="4800" b="1" dirty="0">
                <a:solidFill>
                  <a:schemeClr val="accent1"/>
                </a:solidFill>
                <a:latin typeface="Lato"/>
                <a:ea typeface="Lato"/>
                <a:cs typeface="Lato"/>
              </a:rPr>
              <a:t>Design patterns </a:t>
            </a:r>
          </a:p>
        </p:txBody>
      </p:sp>
      <p:sp>
        <p:nvSpPr>
          <p:cNvPr id="9" name="Rectangle 8"/>
          <p:cNvSpPr/>
          <p:nvPr/>
        </p:nvSpPr>
        <p:spPr>
          <a:xfrm>
            <a:off x="0" y="2983140"/>
            <a:ext cx="177500" cy="177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p:cNvSpPr/>
          <p:nvPr/>
        </p:nvSpPr>
        <p:spPr>
          <a:xfrm>
            <a:off x="223995" y="2983140"/>
            <a:ext cx="177500" cy="177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Rectangle 10"/>
          <p:cNvSpPr/>
          <p:nvPr/>
        </p:nvSpPr>
        <p:spPr>
          <a:xfrm>
            <a:off x="447990" y="2983140"/>
            <a:ext cx="177500" cy="1775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Rectangle 11"/>
          <p:cNvSpPr/>
          <p:nvPr/>
        </p:nvSpPr>
        <p:spPr>
          <a:xfrm>
            <a:off x="670459" y="2983140"/>
            <a:ext cx="177500" cy="1775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p:cNvSpPr/>
          <p:nvPr/>
        </p:nvSpPr>
        <p:spPr>
          <a:xfrm>
            <a:off x="895579" y="2983140"/>
            <a:ext cx="177500" cy="1775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TextBox 13">
            <a:extLst>
              <a:ext uri="{FF2B5EF4-FFF2-40B4-BE49-F238E27FC236}">
                <a16:creationId xmlns:a16="http://schemas.microsoft.com/office/drawing/2014/main" id="{DB0A0889-DAFD-904A-A0BA-28D71298063A}"/>
              </a:ext>
            </a:extLst>
          </p:cNvPr>
          <p:cNvSpPr txBox="1"/>
          <p:nvPr/>
        </p:nvSpPr>
        <p:spPr>
          <a:xfrm>
            <a:off x="1285491" y="2169904"/>
            <a:ext cx="2467343" cy="424732"/>
          </a:xfrm>
          <a:prstGeom prst="rect">
            <a:avLst/>
          </a:prstGeom>
          <a:noFill/>
        </p:spPr>
        <p:txBody>
          <a:bodyPr wrap="none" rtlCol="0">
            <a:spAutoFit/>
          </a:bodyPr>
          <a:lstStyle/>
          <a:p>
            <a:pPr algn="ctr">
              <a:lnSpc>
                <a:spcPct val="90000"/>
              </a:lnSpc>
              <a:buClr>
                <a:schemeClr val="dk1"/>
              </a:buClr>
              <a:buSzPts val="5400"/>
            </a:pPr>
            <a:r>
              <a:rPr lang="en-US" sz="2400" b="1" dirty="0">
                <a:solidFill>
                  <a:schemeClr val="tx1"/>
                </a:solidFill>
                <a:latin typeface="Lato"/>
                <a:ea typeface="Lato"/>
                <a:cs typeface="Lato"/>
              </a:rPr>
              <a:t>Design Patterns</a:t>
            </a:r>
          </a:p>
        </p:txBody>
      </p:sp>
    </p:spTree>
    <p:extLst>
      <p:ext uri="{BB962C8B-B14F-4D97-AF65-F5344CB8AC3E}">
        <p14:creationId xmlns:p14="http://schemas.microsoft.com/office/powerpoint/2010/main" val="38519222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1" grpId="0" animBg="1"/>
      <p:bldP spid="12" grpId="0" animBg="1"/>
      <p:bldP spid="13" grpId="0" animBg="1"/>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AF3CCB-A2CC-43DB-B3C4-9B99417C8102}"/>
              </a:ext>
            </a:extLst>
          </p:cNvPr>
          <p:cNvSpPr>
            <a:spLocks noGrp="1"/>
          </p:cNvSpPr>
          <p:nvPr>
            <p:ph type="body" sz="quarter" idx="12"/>
          </p:nvPr>
        </p:nvSpPr>
        <p:spPr/>
        <p:txBody>
          <a:bodyPr/>
          <a:lstStyle/>
          <a:p>
            <a:r>
              <a:rPr lang="en-US" dirty="0"/>
              <a:t>Template Method</a:t>
            </a:r>
          </a:p>
          <a:p>
            <a:r>
              <a:rPr lang="en-US" dirty="0"/>
              <a:t>Strategy</a:t>
            </a:r>
          </a:p>
          <a:p>
            <a:r>
              <a:rPr lang="en-US" dirty="0"/>
              <a:t>Factory</a:t>
            </a:r>
          </a:p>
          <a:p>
            <a:r>
              <a:rPr lang="en-US" dirty="0"/>
              <a:t>Composite</a:t>
            </a:r>
          </a:p>
          <a:p>
            <a:r>
              <a:rPr lang="en-US" dirty="0"/>
              <a:t>Façade</a:t>
            </a:r>
          </a:p>
          <a:p>
            <a:r>
              <a:rPr lang="en-US"/>
              <a:t>Adapter</a:t>
            </a:r>
          </a:p>
          <a:p>
            <a:endParaRPr lang="en-US"/>
          </a:p>
        </p:txBody>
      </p:sp>
      <p:sp>
        <p:nvSpPr>
          <p:cNvPr id="6" name="Title 5">
            <a:extLst>
              <a:ext uri="{FF2B5EF4-FFF2-40B4-BE49-F238E27FC236}">
                <a16:creationId xmlns:a16="http://schemas.microsoft.com/office/drawing/2014/main" id="{755DB7F1-0F6C-4FE2-B6AE-D9A7D822F95E}"/>
              </a:ext>
            </a:extLst>
          </p:cNvPr>
          <p:cNvSpPr>
            <a:spLocks noGrp="1"/>
          </p:cNvSpPr>
          <p:nvPr>
            <p:ph type="title"/>
          </p:nvPr>
        </p:nvSpPr>
        <p:spPr/>
        <p:txBody>
          <a:bodyPr/>
          <a:lstStyle/>
          <a:p>
            <a:r>
              <a:rPr lang="en-US" dirty="0"/>
              <a:t>Chapter Concepts</a:t>
            </a:r>
          </a:p>
        </p:txBody>
      </p:sp>
    </p:spTree>
    <p:extLst>
      <p:ext uri="{BB962C8B-B14F-4D97-AF65-F5344CB8AC3E}">
        <p14:creationId xmlns:p14="http://schemas.microsoft.com/office/powerpoint/2010/main" val="1388692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5E734-3AC4-49F2-BF68-B5541822068B}"/>
              </a:ext>
            </a:extLst>
          </p:cNvPr>
          <p:cNvSpPr>
            <a:spLocks noGrp="1"/>
          </p:cNvSpPr>
          <p:nvPr>
            <p:ph type="title"/>
          </p:nvPr>
        </p:nvSpPr>
        <p:spPr/>
        <p:txBody>
          <a:bodyPr/>
          <a:lstStyle/>
          <a:p>
            <a:r>
              <a:rPr lang="en-US" dirty="0"/>
              <a:t>OO Revisited</a:t>
            </a:r>
          </a:p>
        </p:txBody>
      </p:sp>
      <p:sp>
        <p:nvSpPr>
          <p:cNvPr id="4" name="Text Placeholder 3">
            <a:extLst>
              <a:ext uri="{FF2B5EF4-FFF2-40B4-BE49-F238E27FC236}">
                <a16:creationId xmlns:a16="http://schemas.microsoft.com/office/drawing/2014/main" id="{6F7489AE-8927-46CB-88C0-8CC3635772E8}"/>
              </a:ext>
            </a:extLst>
          </p:cNvPr>
          <p:cNvSpPr>
            <a:spLocks noGrp="1"/>
          </p:cNvSpPr>
          <p:nvPr>
            <p:ph type="body" sz="quarter" idx="12"/>
          </p:nvPr>
        </p:nvSpPr>
        <p:spPr/>
        <p:txBody>
          <a:bodyPr/>
          <a:lstStyle/>
          <a:p>
            <a:pPr marL="228600" indent="-228600">
              <a:lnSpc>
                <a:spcPct val="115000"/>
              </a:lnSpc>
            </a:pPr>
            <a:r>
              <a:rPr lang="en-US" dirty="0"/>
              <a:t>What do each of these terms mean?</a:t>
            </a:r>
          </a:p>
          <a:p>
            <a:pPr marL="457200" lvl="1" indent="-228600">
              <a:lnSpc>
                <a:spcPct val="115000"/>
              </a:lnSpc>
              <a:buSzPts val="1800"/>
            </a:pPr>
            <a:r>
              <a:rPr lang="en-US" dirty="0"/>
              <a:t>Encapsulation</a:t>
            </a:r>
          </a:p>
          <a:p>
            <a:pPr marL="457200" lvl="1" indent="-228600">
              <a:lnSpc>
                <a:spcPct val="115000"/>
              </a:lnSpc>
              <a:buSzPts val="1800"/>
            </a:pPr>
            <a:r>
              <a:rPr lang="en-US" dirty="0"/>
              <a:t>Coupling</a:t>
            </a:r>
          </a:p>
          <a:p>
            <a:pPr marL="457200" lvl="1" indent="-228600">
              <a:lnSpc>
                <a:spcPct val="115000"/>
              </a:lnSpc>
              <a:buSzPts val="1800"/>
            </a:pPr>
            <a:r>
              <a:rPr lang="en-US" dirty="0"/>
              <a:t>Composition</a:t>
            </a:r>
          </a:p>
          <a:p>
            <a:pPr marL="457200" lvl="1" indent="-228600">
              <a:lnSpc>
                <a:spcPct val="115000"/>
              </a:lnSpc>
              <a:buSzPts val="1800"/>
            </a:pPr>
            <a:r>
              <a:rPr lang="en-US" dirty="0"/>
              <a:t>Aggregation</a:t>
            </a:r>
          </a:p>
          <a:p>
            <a:pPr marL="457200" lvl="1" indent="-228600">
              <a:lnSpc>
                <a:spcPct val="115000"/>
              </a:lnSpc>
              <a:buSzPts val="1800"/>
            </a:pPr>
            <a:r>
              <a:rPr lang="en-US" dirty="0"/>
              <a:t>Inheritance</a:t>
            </a:r>
          </a:p>
          <a:p>
            <a:pPr marL="457200" lvl="1" indent="-228600">
              <a:lnSpc>
                <a:spcPct val="115000"/>
              </a:lnSpc>
              <a:buSzPts val="1800"/>
            </a:pPr>
            <a:r>
              <a:rPr lang="en-US" dirty="0"/>
              <a:t>Delegation</a:t>
            </a:r>
          </a:p>
          <a:p>
            <a:pPr marL="457200" lvl="1" indent="-228600">
              <a:lnSpc>
                <a:spcPct val="115000"/>
              </a:lnSpc>
              <a:buSzPts val="1800"/>
            </a:pPr>
            <a:r>
              <a:rPr lang="en-US" dirty="0"/>
              <a:t>Abstract Class</a:t>
            </a:r>
          </a:p>
          <a:p>
            <a:pPr marL="457200" lvl="1" indent="-228600">
              <a:lnSpc>
                <a:spcPct val="115000"/>
              </a:lnSpc>
              <a:buSzPts val="1800"/>
            </a:pPr>
            <a:r>
              <a:rPr lang="en-US" dirty="0"/>
              <a:t>Interface</a:t>
            </a:r>
          </a:p>
          <a:p>
            <a:endParaRPr lang="en-US" dirty="0"/>
          </a:p>
        </p:txBody>
      </p:sp>
    </p:spTree>
    <p:extLst>
      <p:ext uri="{BB962C8B-B14F-4D97-AF65-F5344CB8AC3E}">
        <p14:creationId xmlns:p14="http://schemas.microsoft.com/office/powerpoint/2010/main" val="7141132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4ABED2-4C1E-47A0-98B9-1B4CC8F01977}"/>
              </a:ext>
            </a:extLst>
          </p:cNvPr>
          <p:cNvGrpSpPr/>
          <p:nvPr/>
        </p:nvGrpSpPr>
        <p:grpSpPr>
          <a:xfrm>
            <a:off x="4833642" y="2141222"/>
            <a:ext cx="4445227" cy="3304420"/>
            <a:chOff x="4399685" y="655859"/>
            <a:chExt cx="4445227" cy="3304420"/>
          </a:xfrm>
        </p:grpSpPr>
        <p:sp>
          <p:nvSpPr>
            <p:cNvPr id="4" name="TextBox 3"/>
            <p:cNvSpPr txBox="1"/>
            <p:nvPr/>
          </p:nvSpPr>
          <p:spPr>
            <a:xfrm>
              <a:off x="5236232" y="655859"/>
              <a:ext cx="3608680" cy="646331"/>
            </a:xfrm>
            <a:prstGeom prst="rect">
              <a:avLst/>
            </a:prstGeom>
            <a:noFill/>
          </p:spPr>
          <p:txBody>
            <a:bodyPr wrap="none" rtlCol="0">
              <a:spAutoFit/>
            </a:bodyPr>
            <a:lstStyle/>
            <a:p>
              <a:pPr>
                <a:defRPr/>
              </a:pPr>
              <a:r>
                <a:rPr lang="en-US" sz="3600" b="1" dirty="0">
                  <a:latin typeface="Lato"/>
                </a:rPr>
                <a:t>Design Patterns</a:t>
              </a:r>
              <a:endParaRPr lang="id-ID" sz="3600" b="1" dirty="0">
                <a:latin typeface="Lato"/>
                <a:sym typeface="Lato"/>
              </a:endParaRPr>
            </a:p>
          </p:txBody>
        </p:sp>
        <p:sp>
          <p:nvSpPr>
            <p:cNvPr id="6" name="Rectangle 5"/>
            <p:cNvSpPr/>
            <p:nvPr/>
          </p:nvSpPr>
          <p:spPr>
            <a:xfrm>
              <a:off x="4399685" y="683575"/>
              <a:ext cx="581025"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FFFFFF"/>
                </a:solidFill>
                <a:effectLst/>
                <a:uLnTx/>
                <a:uFillTx/>
                <a:latin typeface="Avenir Book"/>
                <a:ea typeface="+mn-ea"/>
                <a:cs typeface="+mn-cs"/>
                <a:sym typeface="Arial"/>
              </a:endParaRPr>
            </a:p>
          </p:txBody>
        </p:sp>
        <p:grpSp>
          <p:nvGrpSpPr>
            <p:cNvPr id="9" name="Group 8"/>
            <p:cNvGrpSpPr/>
            <p:nvPr/>
          </p:nvGrpSpPr>
          <p:grpSpPr>
            <a:xfrm>
              <a:off x="4506347" y="831822"/>
              <a:ext cx="367700" cy="284530"/>
              <a:chOff x="5895975" y="3276601"/>
              <a:chExt cx="400050" cy="309563"/>
            </a:xfrm>
            <a:solidFill>
              <a:schemeClr val="bg1"/>
            </a:solidFill>
          </p:grpSpPr>
          <p:sp>
            <p:nvSpPr>
              <p:cNvPr id="10" name="Freeform 5"/>
              <p:cNvSpPr>
                <a:spLocks/>
              </p:cNvSpPr>
              <p:nvPr/>
            </p:nvSpPr>
            <p:spPr bwMode="auto">
              <a:xfrm>
                <a:off x="6003925" y="3276601"/>
                <a:ext cx="292100" cy="61913"/>
              </a:xfrm>
              <a:custGeom>
                <a:avLst/>
                <a:gdLst>
                  <a:gd name="T0" fmla="*/ 4 w 76"/>
                  <a:gd name="T1" fmla="*/ 0 h 16"/>
                  <a:gd name="T2" fmla="*/ 72 w 76"/>
                  <a:gd name="T3" fmla="*/ 0 h 16"/>
                  <a:gd name="T4" fmla="*/ 76 w 76"/>
                  <a:gd name="T5" fmla="*/ 4 h 16"/>
                  <a:gd name="T6" fmla="*/ 76 w 76"/>
                  <a:gd name="T7" fmla="*/ 12 h 16"/>
                  <a:gd name="T8" fmla="*/ 72 w 76"/>
                  <a:gd name="T9" fmla="*/ 16 h 16"/>
                  <a:gd name="T10" fmla="*/ 4 w 76"/>
                  <a:gd name="T11" fmla="*/ 16 h 16"/>
                  <a:gd name="T12" fmla="*/ 0 w 76"/>
                  <a:gd name="T13" fmla="*/ 12 h 16"/>
                  <a:gd name="T14" fmla="*/ 0 w 76"/>
                  <a:gd name="T15" fmla="*/ 4 h 16"/>
                  <a:gd name="T16" fmla="*/ 4 w 7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
                    <a:moveTo>
                      <a:pt x="4" y="0"/>
                    </a:moveTo>
                    <a:cubicBezTo>
                      <a:pt x="72" y="0"/>
                      <a:pt x="72" y="0"/>
                      <a:pt x="72" y="0"/>
                    </a:cubicBezTo>
                    <a:cubicBezTo>
                      <a:pt x="74" y="0"/>
                      <a:pt x="76" y="2"/>
                      <a:pt x="76" y="4"/>
                    </a:cubicBezTo>
                    <a:cubicBezTo>
                      <a:pt x="76" y="12"/>
                      <a:pt x="76" y="12"/>
                      <a:pt x="76" y="12"/>
                    </a:cubicBezTo>
                    <a:cubicBezTo>
                      <a:pt x="76" y="14"/>
                      <a:pt x="74" y="16"/>
                      <a:pt x="7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6"/>
              <p:cNvSpPr>
                <a:spLocks/>
              </p:cNvSpPr>
              <p:nvPr/>
            </p:nvSpPr>
            <p:spPr bwMode="auto">
              <a:xfrm>
                <a:off x="6003925" y="3400426"/>
                <a:ext cx="231775" cy="61913"/>
              </a:xfrm>
              <a:custGeom>
                <a:avLst/>
                <a:gdLst>
                  <a:gd name="T0" fmla="*/ 4 w 60"/>
                  <a:gd name="T1" fmla="*/ 0 h 16"/>
                  <a:gd name="T2" fmla="*/ 56 w 60"/>
                  <a:gd name="T3" fmla="*/ 0 h 16"/>
                  <a:gd name="T4" fmla="*/ 60 w 60"/>
                  <a:gd name="T5" fmla="*/ 4 h 16"/>
                  <a:gd name="T6" fmla="*/ 60 w 60"/>
                  <a:gd name="T7" fmla="*/ 12 h 16"/>
                  <a:gd name="T8" fmla="*/ 56 w 60"/>
                  <a:gd name="T9" fmla="*/ 16 h 16"/>
                  <a:gd name="T10" fmla="*/ 4 w 60"/>
                  <a:gd name="T11" fmla="*/ 16 h 16"/>
                  <a:gd name="T12" fmla="*/ 0 w 60"/>
                  <a:gd name="T13" fmla="*/ 12 h 16"/>
                  <a:gd name="T14" fmla="*/ 0 w 60"/>
                  <a:gd name="T15" fmla="*/ 4 h 16"/>
                  <a:gd name="T16" fmla="*/ 4 w 6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4" y="0"/>
                    </a:moveTo>
                    <a:cubicBezTo>
                      <a:pt x="56" y="0"/>
                      <a:pt x="56" y="0"/>
                      <a:pt x="56" y="0"/>
                    </a:cubicBezTo>
                    <a:cubicBezTo>
                      <a:pt x="58" y="0"/>
                      <a:pt x="60" y="2"/>
                      <a:pt x="60" y="4"/>
                    </a:cubicBezTo>
                    <a:cubicBezTo>
                      <a:pt x="60" y="12"/>
                      <a:pt x="60" y="12"/>
                      <a:pt x="60" y="12"/>
                    </a:cubicBezTo>
                    <a:cubicBezTo>
                      <a:pt x="60" y="14"/>
                      <a:pt x="58" y="16"/>
                      <a:pt x="56"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Freeform 7"/>
              <p:cNvSpPr>
                <a:spLocks/>
              </p:cNvSpPr>
              <p:nvPr/>
            </p:nvSpPr>
            <p:spPr bwMode="auto">
              <a:xfrm>
                <a:off x="6003925" y="3524251"/>
                <a:ext cx="277813" cy="61913"/>
              </a:xfrm>
              <a:custGeom>
                <a:avLst/>
                <a:gdLst>
                  <a:gd name="T0" fmla="*/ 4 w 72"/>
                  <a:gd name="T1" fmla="*/ 0 h 16"/>
                  <a:gd name="T2" fmla="*/ 68 w 72"/>
                  <a:gd name="T3" fmla="*/ 0 h 16"/>
                  <a:gd name="T4" fmla="*/ 72 w 72"/>
                  <a:gd name="T5" fmla="*/ 4 h 16"/>
                  <a:gd name="T6" fmla="*/ 72 w 72"/>
                  <a:gd name="T7" fmla="*/ 12 h 16"/>
                  <a:gd name="T8" fmla="*/ 68 w 72"/>
                  <a:gd name="T9" fmla="*/ 16 h 16"/>
                  <a:gd name="T10" fmla="*/ 4 w 72"/>
                  <a:gd name="T11" fmla="*/ 16 h 16"/>
                  <a:gd name="T12" fmla="*/ 0 w 72"/>
                  <a:gd name="T13" fmla="*/ 12 h 16"/>
                  <a:gd name="T14" fmla="*/ 0 w 72"/>
                  <a:gd name="T15" fmla="*/ 4 h 16"/>
                  <a:gd name="T16" fmla="*/ 4 w 7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6">
                    <a:moveTo>
                      <a:pt x="4" y="0"/>
                    </a:moveTo>
                    <a:cubicBezTo>
                      <a:pt x="68" y="0"/>
                      <a:pt x="68" y="0"/>
                      <a:pt x="68" y="0"/>
                    </a:cubicBezTo>
                    <a:cubicBezTo>
                      <a:pt x="70" y="0"/>
                      <a:pt x="72" y="2"/>
                      <a:pt x="72" y="4"/>
                    </a:cubicBezTo>
                    <a:cubicBezTo>
                      <a:pt x="72" y="12"/>
                      <a:pt x="72" y="12"/>
                      <a:pt x="72" y="12"/>
                    </a:cubicBezTo>
                    <a:cubicBezTo>
                      <a:pt x="72" y="14"/>
                      <a:pt x="70" y="16"/>
                      <a:pt x="68"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Freeform 8"/>
              <p:cNvSpPr>
                <a:spLocks/>
              </p:cNvSpPr>
              <p:nvPr/>
            </p:nvSpPr>
            <p:spPr bwMode="auto">
              <a:xfrm>
                <a:off x="5895975" y="327660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Freeform 9"/>
              <p:cNvSpPr>
                <a:spLocks/>
              </p:cNvSpPr>
              <p:nvPr/>
            </p:nvSpPr>
            <p:spPr bwMode="auto">
              <a:xfrm>
                <a:off x="5895975" y="3400426"/>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10"/>
              <p:cNvSpPr>
                <a:spLocks/>
              </p:cNvSpPr>
              <p:nvPr/>
            </p:nvSpPr>
            <p:spPr bwMode="auto">
              <a:xfrm>
                <a:off x="5895975" y="352425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7" name="Straight Connector 16"/>
            <p:cNvCxnSpPr/>
            <p:nvPr/>
          </p:nvCxnSpPr>
          <p:spPr>
            <a:xfrm>
              <a:off x="4690197" y="1318884"/>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90197" y="1822802"/>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90197" y="2330427"/>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80710" y="1537256"/>
              <a:ext cx="1840568" cy="369332"/>
            </a:xfrm>
            <a:prstGeom prst="rect">
              <a:avLst/>
            </a:prstGeom>
            <a:noFill/>
          </p:spPr>
          <p:txBody>
            <a:bodyPr wrap="none" rtlCol="0">
              <a:spAutoFit/>
            </a:bodyPr>
            <a:lstStyle/>
            <a:p>
              <a:pPr>
                <a:defRPr/>
              </a:pPr>
              <a:r>
                <a:rPr lang="en-US" sz="1800" b="1" dirty="0">
                  <a:solidFill>
                    <a:srgbClr val="138BB9"/>
                  </a:solidFill>
                  <a:latin typeface="Avenir Book" panose="02000503020000020003" pitchFamily="2" charset="0"/>
                  <a:ea typeface="Open Sans"/>
                  <a:cs typeface="Open Sans"/>
                </a:rPr>
                <a:t>Template Method</a:t>
              </a:r>
            </a:p>
          </p:txBody>
        </p:sp>
        <p:sp>
          <p:nvSpPr>
            <p:cNvPr id="38" name="TextBox 37"/>
            <p:cNvSpPr txBox="1"/>
            <p:nvPr/>
          </p:nvSpPr>
          <p:spPr>
            <a:xfrm>
              <a:off x="4980710" y="2548576"/>
              <a:ext cx="870751"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Factory</a:t>
              </a:r>
            </a:p>
          </p:txBody>
        </p:sp>
        <p:sp>
          <p:nvSpPr>
            <p:cNvPr id="39" name="TextBox 38"/>
            <p:cNvSpPr txBox="1"/>
            <p:nvPr/>
          </p:nvSpPr>
          <p:spPr>
            <a:xfrm>
              <a:off x="4980710" y="2011469"/>
              <a:ext cx="3191650" cy="369332"/>
            </a:xfrm>
            <a:prstGeom prst="rect">
              <a:avLst/>
            </a:prstGeom>
            <a:noFill/>
          </p:spPr>
          <p:txBody>
            <a:bodyPr wrap="squar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Strategy</a:t>
              </a:r>
            </a:p>
          </p:txBody>
        </p:sp>
        <p:sp>
          <p:nvSpPr>
            <p:cNvPr id="42" name="Chevron 41">
              <a:extLst>
                <a:ext uri="{FF2B5EF4-FFF2-40B4-BE49-F238E27FC236}">
                  <a16:creationId xmlns:a16="http://schemas.microsoft.com/office/drawing/2014/main" id="{95020DA5-41EE-AF49-9A44-84F9F145BB20}"/>
                </a:ext>
              </a:extLst>
            </p:cNvPr>
            <p:cNvSpPr/>
            <p:nvPr/>
          </p:nvSpPr>
          <p:spPr>
            <a:xfrm>
              <a:off x="4590828" y="2130089"/>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3" name="Chevron 42">
              <a:extLst>
                <a:ext uri="{FF2B5EF4-FFF2-40B4-BE49-F238E27FC236}">
                  <a16:creationId xmlns:a16="http://schemas.microsoft.com/office/drawing/2014/main" id="{C002964E-62C1-DA43-9F12-EAB436A04C20}"/>
                </a:ext>
              </a:extLst>
            </p:cNvPr>
            <p:cNvSpPr/>
            <p:nvPr/>
          </p:nvSpPr>
          <p:spPr>
            <a:xfrm>
              <a:off x="4570508" y="2640632"/>
              <a:ext cx="198738" cy="172183"/>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6" name="Chevron 45">
              <a:extLst>
                <a:ext uri="{FF2B5EF4-FFF2-40B4-BE49-F238E27FC236}">
                  <a16:creationId xmlns:a16="http://schemas.microsoft.com/office/drawing/2014/main" id="{545DE6F4-4235-A741-A6EC-9755646991F6}"/>
                </a:ext>
              </a:extLst>
            </p:cNvPr>
            <p:cNvSpPr/>
            <p:nvPr/>
          </p:nvSpPr>
          <p:spPr>
            <a:xfrm>
              <a:off x="4570508" y="1610744"/>
              <a:ext cx="198738" cy="17218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cxnSp>
          <p:nvCxnSpPr>
            <p:cNvPr id="21" name="Straight Connector 20">
              <a:extLst>
                <a:ext uri="{FF2B5EF4-FFF2-40B4-BE49-F238E27FC236}">
                  <a16:creationId xmlns:a16="http://schemas.microsoft.com/office/drawing/2014/main" id="{F530D99C-61E3-483D-B233-E76D7DB1EFB4}"/>
                </a:ext>
              </a:extLst>
            </p:cNvPr>
            <p:cNvCxnSpPr/>
            <p:nvPr/>
          </p:nvCxnSpPr>
          <p:spPr>
            <a:xfrm>
              <a:off x="4690197" y="2865173"/>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11BE5C-5FE6-4D3D-9935-04CB35109324}"/>
                </a:ext>
              </a:extLst>
            </p:cNvPr>
            <p:cNvCxnSpPr/>
            <p:nvPr/>
          </p:nvCxnSpPr>
          <p:spPr>
            <a:xfrm>
              <a:off x="4690197" y="3372798"/>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7E29AD-E4B9-4359-BBC3-0C2443A24A61}"/>
                </a:ext>
              </a:extLst>
            </p:cNvPr>
            <p:cNvSpPr txBox="1"/>
            <p:nvPr/>
          </p:nvSpPr>
          <p:spPr>
            <a:xfrm>
              <a:off x="4980710" y="3590947"/>
              <a:ext cx="1165704"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API Design</a:t>
              </a:r>
            </a:p>
          </p:txBody>
        </p:sp>
        <p:sp>
          <p:nvSpPr>
            <p:cNvPr id="24" name="TextBox 23">
              <a:extLst>
                <a:ext uri="{FF2B5EF4-FFF2-40B4-BE49-F238E27FC236}">
                  <a16:creationId xmlns:a16="http://schemas.microsoft.com/office/drawing/2014/main" id="{B80F0FEE-04FE-4376-8670-4C9A6848C789}"/>
                </a:ext>
              </a:extLst>
            </p:cNvPr>
            <p:cNvSpPr txBox="1"/>
            <p:nvPr/>
          </p:nvSpPr>
          <p:spPr>
            <a:xfrm>
              <a:off x="4980710" y="3053840"/>
              <a:ext cx="3191650" cy="369332"/>
            </a:xfrm>
            <a:prstGeom prst="rect">
              <a:avLst/>
            </a:prstGeom>
            <a:noFill/>
          </p:spPr>
          <p:txBody>
            <a:bodyPr wrap="squar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Composite</a:t>
              </a:r>
            </a:p>
          </p:txBody>
        </p:sp>
        <p:sp>
          <p:nvSpPr>
            <p:cNvPr id="25" name="Chevron 41">
              <a:extLst>
                <a:ext uri="{FF2B5EF4-FFF2-40B4-BE49-F238E27FC236}">
                  <a16:creationId xmlns:a16="http://schemas.microsoft.com/office/drawing/2014/main" id="{EE30D2F6-8DA6-415B-9734-979F0670B5C8}"/>
                </a:ext>
              </a:extLst>
            </p:cNvPr>
            <p:cNvSpPr/>
            <p:nvPr/>
          </p:nvSpPr>
          <p:spPr>
            <a:xfrm>
              <a:off x="4590828" y="3172460"/>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26" name="Chevron 41">
              <a:extLst>
                <a:ext uri="{FF2B5EF4-FFF2-40B4-BE49-F238E27FC236}">
                  <a16:creationId xmlns:a16="http://schemas.microsoft.com/office/drawing/2014/main" id="{151E2CFD-DD47-4D8E-A7B7-C2EFBC4E611E}"/>
                </a:ext>
              </a:extLst>
            </p:cNvPr>
            <p:cNvSpPr/>
            <p:nvPr/>
          </p:nvSpPr>
          <p:spPr>
            <a:xfrm>
              <a:off x="4590828" y="3710508"/>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grpSp>
    </p:spTree>
    <p:extLst>
      <p:ext uri="{BB962C8B-B14F-4D97-AF65-F5344CB8AC3E}">
        <p14:creationId xmlns:p14="http://schemas.microsoft.com/office/powerpoint/2010/main" val="1680553743"/>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4E03-7F77-4A3C-AE9C-42216718A512}"/>
              </a:ext>
            </a:extLst>
          </p:cNvPr>
          <p:cNvSpPr>
            <a:spLocks noGrp="1"/>
          </p:cNvSpPr>
          <p:nvPr>
            <p:ph type="title"/>
          </p:nvPr>
        </p:nvSpPr>
        <p:spPr/>
        <p:txBody>
          <a:bodyPr/>
          <a:lstStyle/>
          <a:p>
            <a:r>
              <a:rPr lang="en-US" dirty="0"/>
              <a:t>Duplicated Code</a:t>
            </a:r>
          </a:p>
        </p:txBody>
      </p:sp>
      <p:sp>
        <p:nvSpPr>
          <p:cNvPr id="4" name="Text Placeholder 3">
            <a:extLst>
              <a:ext uri="{FF2B5EF4-FFF2-40B4-BE49-F238E27FC236}">
                <a16:creationId xmlns:a16="http://schemas.microsoft.com/office/drawing/2014/main" id="{B98D2757-C3B5-4DD4-B9C2-3D06A46C8459}"/>
              </a:ext>
            </a:extLst>
          </p:cNvPr>
          <p:cNvSpPr>
            <a:spLocks noGrp="1"/>
          </p:cNvSpPr>
          <p:nvPr>
            <p:ph type="body" sz="quarter" idx="12"/>
          </p:nvPr>
        </p:nvSpPr>
        <p:spPr>
          <a:xfrm>
            <a:off x="845762" y="1408299"/>
            <a:ext cx="10515600" cy="4086842"/>
          </a:xfrm>
        </p:spPr>
        <p:txBody>
          <a:bodyPr/>
          <a:lstStyle/>
          <a:p>
            <a:r>
              <a:rPr lang="en-US" dirty="0"/>
              <a:t>The Louvre gets a lot more visitors than the Art Gallery of Ontario</a:t>
            </a:r>
          </a:p>
          <a:p>
            <a:pPr lvl="1"/>
            <a:r>
              <a:rPr lang="en-US" dirty="0"/>
              <a:t>So the numbers are different, but logic is similar</a:t>
            </a:r>
          </a:p>
          <a:p>
            <a:pPr lvl="1"/>
            <a:r>
              <a:rPr lang="en-US" dirty="0"/>
              <a:t>How can this code be improved?</a:t>
            </a:r>
          </a:p>
          <a:p>
            <a:endParaRPr lang="en-US" dirty="0"/>
          </a:p>
        </p:txBody>
      </p:sp>
      <p:sp>
        <p:nvSpPr>
          <p:cNvPr id="5" name="Text Box 4">
            <a:extLst>
              <a:ext uri="{FF2B5EF4-FFF2-40B4-BE49-F238E27FC236}">
                <a16:creationId xmlns:a16="http://schemas.microsoft.com/office/drawing/2014/main" id="{C5C920A9-1F81-4DDE-9BAB-E5A82815CD66}"/>
              </a:ext>
            </a:extLst>
          </p:cNvPr>
          <p:cNvSpPr txBox="1">
            <a:spLocks noChangeArrowheads="1"/>
          </p:cNvSpPr>
          <p:nvPr/>
        </p:nvSpPr>
        <p:spPr bwMode="auto">
          <a:xfrm>
            <a:off x="1482975" y="2584125"/>
            <a:ext cx="7426325" cy="201612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defPPr>
              <a:defRPr lang="en-US"/>
            </a:defPPr>
            <a:lvl1pPr eaLnBrk="1" hangingPunct="1">
              <a:defRPr>
                <a:latin typeface="Courier New"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chemeClr val="bg1"/>
                </a:solidFill>
              </a:rPr>
              <a:t>public class MVCSLouvreImpl extends AbstractMaxVisitorCountService {</a:t>
            </a:r>
          </a:p>
          <a:p>
            <a:r>
              <a:rPr lang="en-US" dirty="0">
                <a:solidFill>
                  <a:schemeClr val="bg1"/>
                </a:solidFill>
              </a:rPr>
              <a:t>   public int getMaxVisitorCount(Exhibit e){</a:t>
            </a:r>
          </a:p>
          <a:p>
            <a:r>
              <a:rPr lang="en-US" dirty="0">
                <a:solidFill>
                  <a:schemeClr val="bg1"/>
                </a:solidFill>
              </a:rPr>
              <a:t>      if ( e.getNumAnnualVisitors() &gt; 1000*1000 ){ // &gt; 1 million</a:t>
            </a:r>
          </a:p>
          <a:p>
            <a:r>
              <a:rPr lang="en-US" dirty="0">
                <a:solidFill>
                  <a:schemeClr val="bg1"/>
                </a:solidFill>
              </a:rPr>
              <a:t>         return e.getNumAnnualVisitors() / (24*365); // hourly no.</a:t>
            </a:r>
          </a:p>
          <a:p>
            <a:r>
              <a:rPr lang="en-US" dirty="0">
                <a:solidFill>
                  <a:schemeClr val="bg1"/>
                </a:solidFill>
              </a:rPr>
              <a:t>      } else {</a:t>
            </a:r>
          </a:p>
          <a:p>
            <a:r>
              <a:rPr lang="en-US" dirty="0">
                <a:solidFill>
                  <a:schemeClr val="bg1"/>
                </a:solidFill>
              </a:rPr>
              <a:t>         return securityHelper.estimate(e);</a:t>
            </a:r>
          </a:p>
          <a:p>
            <a:r>
              <a:rPr lang="en-US" dirty="0">
                <a:solidFill>
                  <a:schemeClr val="bg1"/>
                </a:solidFill>
              </a:rPr>
              <a:t>      }</a:t>
            </a:r>
          </a:p>
          <a:p>
            <a:r>
              <a:rPr lang="en-US" dirty="0">
                <a:solidFill>
                  <a:schemeClr val="bg1"/>
                </a:solidFill>
              </a:rPr>
              <a:t>    }</a:t>
            </a:r>
          </a:p>
          <a:p>
            <a:r>
              <a:rPr lang="en-US" dirty="0">
                <a:solidFill>
                  <a:schemeClr val="bg1"/>
                </a:solidFill>
              </a:rPr>
              <a:t>}</a:t>
            </a:r>
          </a:p>
        </p:txBody>
      </p:sp>
      <p:sp>
        <p:nvSpPr>
          <p:cNvPr id="6" name="Text Box 5">
            <a:extLst>
              <a:ext uri="{FF2B5EF4-FFF2-40B4-BE49-F238E27FC236}">
                <a16:creationId xmlns:a16="http://schemas.microsoft.com/office/drawing/2014/main" id="{B4C20BA9-3495-4886-B65F-4839930354E4}"/>
              </a:ext>
            </a:extLst>
          </p:cNvPr>
          <p:cNvSpPr txBox="1">
            <a:spLocks noChangeArrowheads="1"/>
          </p:cNvSpPr>
          <p:nvPr/>
        </p:nvSpPr>
        <p:spPr bwMode="auto">
          <a:xfrm>
            <a:off x="3828673" y="4214363"/>
            <a:ext cx="7532688" cy="201612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eaLnBrk="1" hangingPunct="1">
              <a:defRPr>
                <a:latin typeface="Courier New"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chemeClr val="bg1"/>
                </a:solidFill>
              </a:rPr>
              <a:t>public class MVCSOntarioImpl extends AbstractMaxVisitorCountService {</a:t>
            </a:r>
          </a:p>
          <a:p>
            <a:r>
              <a:rPr lang="en-US" dirty="0">
                <a:solidFill>
                  <a:schemeClr val="bg1"/>
                </a:solidFill>
              </a:rPr>
              <a:t>   public int getMaxVisitorCount(Exhibit e){</a:t>
            </a:r>
          </a:p>
          <a:p>
            <a:r>
              <a:rPr lang="en-US" dirty="0">
                <a:solidFill>
                  <a:schemeClr val="bg1"/>
                </a:solidFill>
              </a:rPr>
              <a:t>      if ( e.getNumAnnualVisitors() &gt; 10000 ){ // &gt; 10,000</a:t>
            </a:r>
          </a:p>
          <a:p>
            <a:r>
              <a:rPr lang="en-US" dirty="0">
                <a:solidFill>
                  <a:schemeClr val="bg1"/>
                </a:solidFill>
              </a:rPr>
              <a:t>         return e.getNumAnnualVisitors() / 365; // daily no</a:t>
            </a:r>
          </a:p>
          <a:p>
            <a:r>
              <a:rPr lang="en-US" dirty="0">
                <a:solidFill>
                  <a:schemeClr val="bg1"/>
                </a:solidFill>
              </a:rPr>
              <a:t>      } else {</a:t>
            </a:r>
          </a:p>
          <a:p>
            <a:r>
              <a:rPr lang="en-US" dirty="0">
                <a:solidFill>
                  <a:schemeClr val="bg1"/>
                </a:solidFill>
              </a:rPr>
              <a:t>         return securityHelper.estimate(e);</a:t>
            </a:r>
          </a:p>
          <a:p>
            <a:r>
              <a:rPr lang="en-US" dirty="0">
                <a:solidFill>
                  <a:schemeClr val="bg1"/>
                </a:solidFill>
              </a:rPr>
              <a:t>      }</a:t>
            </a:r>
          </a:p>
          <a:p>
            <a:r>
              <a:rPr lang="en-US" dirty="0">
                <a:solidFill>
                  <a:schemeClr val="bg1"/>
                </a:solidFill>
              </a:rPr>
              <a:t>   }</a:t>
            </a:r>
          </a:p>
          <a:p>
            <a:r>
              <a:rPr lang="en-US" dirty="0">
                <a:solidFill>
                  <a:schemeClr val="bg1"/>
                </a:solidFill>
              </a:rPr>
              <a:t>}</a:t>
            </a:r>
          </a:p>
        </p:txBody>
      </p:sp>
    </p:spTree>
    <p:extLst>
      <p:ext uri="{BB962C8B-B14F-4D97-AF65-F5344CB8AC3E}">
        <p14:creationId xmlns:p14="http://schemas.microsoft.com/office/powerpoint/2010/main" val="4196491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729464D-CFE8-4311-971B-BB51824E7670}"/>
              </a:ext>
            </a:extLst>
          </p:cNvPr>
          <p:cNvSpPr>
            <a:spLocks noGrp="1"/>
          </p:cNvSpPr>
          <p:nvPr>
            <p:ph type="body" sz="quarter" idx="12"/>
          </p:nvPr>
        </p:nvSpPr>
        <p:spPr>
          <a:xfrm>
            <a:off x="845762" y="1405299"/>
            <a:ext cx="10515600" cy="4086842"/>
          </a:xfrm>
        </p:spPr>
        <p:txBody>
          <a:bodyPr/>
          <a:lstStyle/>
          <a:p>
            <a:pPr eaLnBrk="1" hangingPunct="1"/>
            <a:r>
              <a:rPr lang="en-US" dirty="0"/>
              <a:t>The Template Method Design Pattern allows for the reuse of code structure</a:t>
            </a:r>
          </a:p>
          <a:p>
            <a:pPr lvl="1" eaLnBrk="1" hangingPunct="1"/>
            <a:r>
              <a:rPr lang="en-US" dirty="0"/>
              <a:t>Not just code</a:t>
            </a:r>
          </a:p>
          <a:p>
            <a:endParaRPr lang="en-US" dirty="0"/>
          </a:p>
        </p:txBody>
      </p:sp>
      <p:sp>
        <p:nvSpPr>
          <p:cNvPr id="6" name="Title 5">
            <a:extLst>
              <a:ext uri="{FF2B5EF4-FFF2-40B4-BE49-F238E27FC236}">
                <a16:creationId xmlns:a16="http://schemas.microsoft.com/office/drawing/2014/main" id="{5AB7C6EB-E575-4FA4-AE68-046815DE340A}"/>
              </a:ext>
            </a:extLst>
          </p:cNvPr>
          <p:cNvSpPr>
            <a:spLocks noGrp="1"/>
          </p:cNvSpPr>
          <p:nvPr>
            <p:ph type="title"/>
          </p:nvPr>
        </p:nvSpPr>
        <p:spPr/>
        <p:txBody>
          <a:bodyPr/>
          <a:lstStyle/>
          <a:p>
            <a:r>
              <a:rPr lang="en-US" dirty="0"/>
              <a:t>Template Method Design Pattern</a:t>
            </a:r>
          </a:p>
        </p:txBody>
      </p:sp>
      <p:sp>
        <p:nvSpPr>
          <p:cNvPr id="9" name="Text Box 4">
            <a:extLst>
              <a:ext uri="{FF2B5EF4-FFF2-40B4-BE49-F238E27FC236}">
                <a16:creationId xmlns:a16="http://schemas.microsoft.com/office/drawing/2014/main" id="{07386BFA-0EC7-4798-ACF5-E5FE29621AAD}"/>
              </a:ext>
            </a:extLst>
          </p:cNvPr>
          <p:cNvSpPr txBox="1">
            <a:spLocks noChangeArrowheads="1"/>
          </p:cNvSpPr>
          <p:nvPr/>
        </p:nvSpPr>
        <p:spPr bwMode="auto">
          <a:xfrm>
            <a:off x="2298033" y="4763726"/>
            <a:ext cx="7851775" cy="1377950"/>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defPPr>
              <a:defRPr lang="en-US"/>
            </a:defPPr>
            <a:lvl1pPr eaLnBrk="1" hangingPunct="1">
              <a:defRPr>
                <a:latin typeface="Courier New"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chemeClr val="bg1"/>
                </a:solidFill>
              </a:rPr>
              <a:t>public class MVCSLouvreImpl extends MVCSPopularitySecurityTradeoffImpl {</a:t>
            </a:r>
          </a:p>
          <a:p>
            <a:r>
              <a:rPr lang="en-US" dirty="0">
                <a:solidFill>
                  <a:schemeClr val="bg1"/>
                </a:solidFill>
              </a:rPr>
              <a:t>   protected int getPopularityThresh(){ return 1000*1000; }</a:t>
            </a:r>
          </a:p>
          <a:p>
            <a:r>
              <a:rPr lang="en-US" dirty="0">
                <a:solidFill>
                  <a:schemeClr val="bg1"/>
                </a:solidFill>
              </a:rPr>
              <a:t>   protected int getVisitorCountForPopularExhibits(Exhibit e){</a:t>
            </a:r>
          </a:p>
          <a:p>
            <a:r>
              <a:rPr lang="en-US" dirty="0">
                <a:solidFill>
                  <a:schemeClr val="bg1"/>
                </a:solidFill>
              </a:rPr>
              <a:t>      e.getNumAnnualVisitors() / (24*365); // hourly no.</a:t>
            </a:r>
          </a:p>
          <a:p>
            <a:r>
              <a:rPr lang="en-US" dirty="0">
                <a:solidFill>
                  <a:schemeClr val="bg1"/>
                </a:solidFill>
              </a:rPr>
              <a:t>   }</a:t>
            </a:r>
          </a:p>
          <a:p>
            <a:r>
              <a:rPr lang="en-US" dirty="0">
                <a:solidFill>
                  <a:schemeClr val="bg1"/>
                </a:solidFill>
              </a:rPr>
              <a:t>}</a:t>
            </a:r>
          </a:p>
        </p:txBody>
      </p:sp>
      <p:sp>
        <p:nvSpPr>
          <p:cNvPr id="10" name="Text Box 5">
            <a:extLst>
              <a:ext uri="{FF2B5EF4-FFF2-40B4-BE49-F238E27FC236}">
                <a16:creationId xmlns:a16="http://schemas.microsoft.com/office/drawing/2014/main" id="{31170517-4835-44F0-B54D-5573D58A9984}"/>
              </a:ext>
            </a:extLst>
          </p:cNvPr>
          <p:cNvSpPr txBox="1">
            <a:spLocks noChangeArrowheads="1"/>
          </p:cNvSpPr>
          <p:nvPr/>
        </p:nvSpPr>
        <p:spPr bwMode="auto">
          <a:xfrm>
            <a:off x="2113549" y="2263944"/>
            <a:ext cx="8702675" cy="244157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eaLnBrk="1" hangingPunct="1">
              <a:defRPr>
                <a:latin typeface="Courier New"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chemeClr val="bg1"/>
                </a:solidFill>
              </a:rPr>
              <a:t>public abstract class MVCSPopularitySecurityTradeoffImpl extends AbstractMaxV… {</a:t>
            </a:r>
          </a:p>
          <a:p>
            <a:r>
              <a:rPr lang="en-US" dirty="0">
                <a:solidFill>
                  <a:schemeClr val="bg1"/>
                </a:solidFill>
              </a:rPr>
              <a:t>   public int getMaxVisitorCount(Exhibit e){</a:t>
            </a:r>
          </a:p>
          <a:p>
            <a:r>
              <a:rPr lang="en-US" dirty="0">
                <a:solidFill>
                  <a:schemeClr val="bg1"/>
                </a:solidFill>
              </a:rPr>
              <a:t>      if ( e.getNumAnnualVisitors() &gt; getPopularityThresh() ){</a:t>
            </a:r>
          </a:p>
          <a:p>
            <a:r>
              <a:rPr lang="en-US" dirty="0">
                <a:solidFill>
                  <a:schemeClr val="bg1"/>
                </a:solidFill>
              </a:rPr>
              <a:t>         return getVisitorCountForPopularExhibits(e);</a:t>
            </a:r>
          </a:p>
          <a:p>
            <a:r>
              <a:rPr lang="en-US" dirty="0">
                <a:solidFill>
                  <a:schemeClr val="bg1"/>
                </a:solidFill>
              </a:rPr>
              <a:t>      } else {</a:t>
            </a:r>
          </a:p>
          <a:p>
            <a:r>
              <a:rPr lang="en-US" dirty="0">
                <a:solidFill>
                  <a:schemeClr val="bg1"/>
                </a:solidFill>
              </a:rPr>
              <a:t>         return securityHelper.estimate(e);</a:t>
            </a:r>
          </a:p>
          <a:p>
            <a:r>
              <a:rPr lang="en-US" dirty="0">
                <a:solidFill>
                  <a:schemeClr val="bg1"/>
                </a:solidFill>
              </a:rPr>
              <a:t>      }</a:t>
            </a:r>
          </a:p>
          <a:p>
            <a:r>
              <a:rPr lang="en-US" dirty="0">
                <a:solidFill>
                  <a:schemeClr val="bg1"/>
                </a:solidFill>
              </a:rPr>
              <a:t>    }</a:t>
            </a:r>
          </a:p>
          <a:p>
            <a:r>
              <a:rPr lang="en-US" dirty="0">
                <a:solidFill>
                  <a:schemeClr val="bg1"/>
                </a:solidFill>
              </a:rPr>
              <a:t>    protected abstract int getPopularityThresh();</a:t>
            </a:r>
          </a:p>
          <a:p>
            <a:r>
              <a:rPr lang="en-US" dirty="0">
                <a:solidFill>
                  <a:schemeClr val="bg1"/>
                </a:solidFill>
              </a:rPr>
              <a:t>    protected abstract int getVisitorCountForPopularExhibits(Exhibit e);</a:t>
            </a:r>
          </a:p>
          <a:p>
            <a:r>
              <a:rPr lang="en-US" dirty="0">
                <a:solidFill>
                  <a:schemeClr val="bg1"/>
                </a:solidFill>
              </a:rPr>
              <a:t>}</a:t>
            </a:r>
          </a:p>
        </p:txBody>
      </p:sp>
      <p:sp>
        <p:nvSpPr>
          <p:cNvPr id="11" name="AutoShape 6">
            <a:extLst>
              <a:ext uri="{FF2B5EF4-FFF2-40B4-BE49-F238E27FC236}">
                <a16:creationId xmlns:a16="http://schemas.microsoft.com/office/drawing/2014/main" id="{D302031D-B860-42DA-BD5B-C4304FA209E1}"/>
              </a:ext>
            </a:extLst>
          </p:cNvPr>
          <p:cNvSpPr>
            <a:spLocks noChangeArrowheads="1"/>
          </p:cNvSpPr>
          <p:nvPr/>
        </p:nvSpPr>
        <p:spPr bwMode="auto">
          <a:xfrm>
            <a:off x="8819148" y="2797343"/>
            <a:ext cx="1676400" cy="838200"/>
          </a:xfrm>
          <a:prstGeom prst="wedgeRectCallout">
            <a:avLst>
              <a:gd name="adj1" fmla="val -90056"/>
              <a:gd name="adj2" fmla="val 5870"/>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a:lstStyle/>
          <a:p>
            <a:pPr algn="ctr"/>
            <a:r>
              <a:rPr lang="en-US" dirty="0">
                <a:latin typeface="Tahoma" pitchFamily="34" charset="0"/>
                <a:ea typeface="Tahoma" pitchFamily="34" charset="0"/>
                <a:cs typeface="Tahoma" pitchFamily="34" charset="0"/>
              </a:rPr>
              <a:t>Method structure set by superclass</a:t>
            </a:r>
          </a:p>
          <a:p>
            <a:pPr algn="ctr"/>
            <a:r>
              <a:rPr lang="en-US" dirty="0">
                <a:latin typeface="Tahoma" pitchFamily="34" charset="0"/>
                <a:ea typeface="Tahoma" pitchFamily="34" charset="0"/>
                <a:cs typeface="Tahoma" pitchFamily="34" charset="0"/>
              </a:rPr>
              <a:t>(“template”)</a:t>
            </a:r>
          </a:p>
        </p:txBody>
      </p:sp>
      <p:sp>
        <p:nvSpPr>
          <p:cNvPr id="12" name="AutoShape 7">
            <a:extLst>
              <a:ext uri="{FF2B5EF4-FFF2-40B4-BE49-F238E27FC236}">
                <a16:creationId xmlns:a16="http://schemas.microsoft.com/office/drawing/2014/main" id="{38EEE43B-203F-4D61-AF81-24EB80587D5F}"/>
              </a:ext>
            </a:extLst>
          </p:cNvPr>
          <p:cNvSpPr>
            <a:spLocks noChangeArrowheads="1"/>
          </p:cNvSpPr>
          <p:nvPr/>
        </p:nvSpPr>
        <p:spPr bwMode="auto">
          <a:xfrm>
            <a:off x="8971548" y="3940343"/>
            <a:ext cx="1447800" cy="762000"/>
          </a:xfrm>
          <a:prstGeom prst="wedgeRectCallout">
            <a:avLst>
              <a:gd name="adj1" fmla="val -152630"/>
              <a:gd name="adj2" fmla="val -30417"/>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a:lstStyle/>
          <a:p>
            <a:pPr algn="ctr"/>
            <a:r>
              <a:rPr lang="en-US" dirty="0">
                <a:latin typeface="Tahoma" pitchFamily="34" charset="0"/>
                <a:ea typeface="Tahoma" pitchFamily="34" charset="0"/>
                <a:cs typeface="Tahoma" pitchFamily="34" charset="0"/>
              </a:rPr>
              <a:t>Subclasses customize template</a:t>
            </a:r>
          </a:p>
        </p:txBody>
      </p:sp>
    </p:spTree>
    <p:extLst>
      <p:ext uri="{BB962C8B-B14F-4D97-AF65-F5344CB8AC3E}">
        <p14:creationId xmlns:p14="http://schemas.microsoft.com/office/powerpoint/2010/main" val="1122676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C55A1D-8B0A-410A-8C43-BC1D73DF8BA9}"/>
              </a:ext>
            </a:extLst>
          </p:cNvPr>
          <p:cNvSpPr>
            <a:spLocks noGrp="1"/>
          </p:cNvSpPr>
          <p:nvPr>
            <p:ph type="body" sz="quarter" idx="12"/>
          </p:nvPr>
        </p:nvSpPr>
        <p:spPr/>
        <p:txBody>
          <a:bodyPr/>
          <a:lstStyle/>
          <a:p>
            <a:pPr eaLnBrk="1" hangingPunct="1"/>
            <a:r>
              <a:rPr lang="en-US" dirty="0"/>
              <a:t>The Template Method design pattern leads to deep inheritance hierarchies</a:t>
            </a:r>
          </a:p>
          <a:p>
            <a:pPr lvl="1" eaLnBrk="1" hangingPunct="1"/>
            <a:r>
              <a:rPr lang="en-US" dirty="0"/>
              <a:t>Deep hierarchies are rigid and hard to maintain</a:t>
            </a:r>
          </a:p>
          <a:p>
            <a:pPr lvl="1" eaLnBrk="1" hangingPunct="1"/>
            <a:r>
              <a:rPr lang="en-US" dirty="0"/>
              <a:t>Better to have common code in helper classes</a:t>
            </a:r>
          </a:p>
          <a:p>
            <a:pPr lvl="2" eaLnBrk="1" hangingPunct="1"/>
            <a:r>
              <a:rPr lang="en-US" dirty="0"/>
              <a:t>“Off the hierarchy”</a:t>
            </a:r>
          </a:p>
          <a:p>
            <a:pPr eaLnBrk="1" hangingPunct="1"/>
            <a:r>
              <a:rPr lang="en-US" dirty="0"/>
              <a:t>Use Template Method only if you already have an inheritance hierarchy</a:t>
            </a:r>
          </a:p>
          <a:p>
            <a:pPr lvl="1" eaLnBrk="1" hangingPunct="1"/>
            <a:r>
              <a:rPr lang="en-US" dirty="0"/>
              <a:t>Move common code up the hierarchy</a:t>
            </a:r>
          </a:p>
          <a:p>
            <a:pPr lvl="2" eaLnBrk="1" hangingPunct="1"/>
            <a:r>
              <a:rPr lang="en-US" dirty="0"/>
              <a:t>Taking care to move the calling structure also up the hierarchy</a:t>
            </a:r>
          </a:p>
          <a:p>
            <a:pPr lvl="1" eaLnBrk="1" hangingPunct="1"/>
            <a:r>
              <a:rPr lang="en-US" dirty="0"/>
              <a:t>Allow subclasses to customize the method</a:t>
            </a:r>
          </a:p>
          <a:p>
            <a:pPr eaLnBrk="1" hangingPunct="1"/>
            <a:r>
              <a:rPr lang="en-US" dirty="0"/>
              <a:t>Do not create an inheritance hierarchy just to use Template Method</a:t>
            </a:r>
          </a:p>
          <a:p>
            <a:pPr lvl="1" eaLnBrk="1" hangingPunct="1"/>
            <a:r>
              <a:rPr lang="en-US" dirty="0"/>
              <a:t>Use the Strategy design pattern instead</a:t>
            </a:r>
          </a:p>
          <a:p>
            <a:endParaRPr lang="en-US" dirty="0"/>
          </a:p>
        </p:txBody>
      </p:sp>
      <p:sp>
        <p:nvSpPr>
          <p:cNvPr id="6" name="Title 5">
            <a:extLst>
              <a:ext uri="{FF2B5EF4-FFF2-40B4-BE49-F238E27FC236}">
                <a16:creationId xmlns:a16="http://schemas.microsoft.com/office/drawing/2014/main" id="{21840A20-CFFD-441B-A72A-13A3DB37DA26}"/>
              </a:ext>
            </a:extLst>
          </p:cNvPr>
          <p:cNvSpPr>
            <a:spLocks noGrp="1"/>
          </p:cNvSpPr>
          <p:nvPr>
            <p:ph type="title"/>
          </p:nvPr>
        </p:nvSpPr>
        <p:spPr/>
        <p:txBody>
          <a:bodyPr/>
          <a:lstStyle/>
          <a:p>
            <a:r>
              <a:rPr lang="en-US" dirty="0"/>
              <a:t>When To Use Template Method</a:t>
            </a:r>
          </a:p>
        </p:txBody>
      </p:sp>
    </p:spTree>
    <p:extLst>
      <p:ext uri="{BB962C8B-B14F-4D97-AF65-F5344CB8AC3E}">
        <p14:creationId xmlns:p14="http://schemas.microsoft.com/office/powerpoint/2010/main" val="2751598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4ABED2-4C1E-47A0-98B9-1B4CC8F01977}"/>
              </a:ext>
            </a:extLst>
          </p:cNvPr>
          <p:cNvGrpSpPr/>
          <p:nvPr/>
        </p:nvGrpSpPr>
        <p:grpSpPr>
          <a:xfrm>
            <a:off x="4833642" y="2141222"/>
            <a:ext cx="4445227" cy="3304420"/>
            <a:chOff x="4399685" y="655859"/>
            <a:chExt cx="4445227" cy="3304420"/>
          </a:xfrm>
        </p:grpSpPr>
        <p:sp>
          <p:nvSpPr>
            <p:cNvPr id="4" name="TextBox 3"/>
            <p:cNvSpPr txBox="1"/>
            <p:nvPr/>
          </p:nvSpPr>
          <p:spPr>
            <a:xfrm>
              <a:off x="5236232" y="655859"/>
              <a:ext cx="3608680" cy="646331"/>
            </a:xfrm>
            <a:prstGeom prst="rect">
              <a:avLst/>
            </a:prstGeom>
            <a:noFill/>
          </p:spPr>
          <p:txBody>
            <a:bodyPr wrap="none" rtlCol="0">
              <a:spAutoFit/>
            </a:bodyPr>
            <a:lstStyle/>
            <a:p>
              <a:pPr>
                <a:defRPr/>
              </a:pPr>
              <a:r>
                <a:rPr lang="en-US" sz="3600" b="1" dirty="0">
                  <a:latin typeface="Lato"/>
                </a:rPr>
                <a:t>Design Patterns</a:t>
              </a:r>
              <a:endParaRPr lang="id-ID" sz="3600" b="1" dirty="0">
                <a:latin typeface="Lato"/>
                <a:sym typeface="Lato"/>
              </a:endParaRPr>
            </a:p>
          </p:txBody>
        </p:sp>
        <p:sp>
          <p:nvSpPr>
            <p:cNvPr id="6" name="Rectangle 5"/>
            <p:cNvSpPr/>
            <p:nvPr/>
          </p:nvSpPr>
          <p:spPr>
            <a:xfrm>
              <a:off x="4399685" y="683575"/>
              <a:ext cx="581025"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FFFFFF"/>
                </a:solidFill>
                <a:effectLst/>
                <a:uLnTx/>
                <a:uFillTx/>
                <a:latin typeface="Avenir Book"/>
                <a:ea typeface="+mn-ea"/>
                <a:cs typeface="+mn-cs"/>
                <a:sym typeface="Arial"/>
              </a:endParaRPr>
            </a:p>
          </p:txBody>
        </p:sp>
        <p:grpSp>
          <p:nvGrpSpPr>
            <p:cNvPr id="9" name="Group 8"/>
            <p:cNvGrpSpPr/>
            <p:nvPr/>
          </p:nvGrpSpPr>
          <p:grpSpPr>
            <a:xfrm>
              <a:off x="4506347" y="831822"/>
              <a:ext cx="367700" cy="284530"/>
              <a:chOff x="5895975" y="3276601"/>
              <a:chExt cx="400050" cy="309563"/>
            </a:xfrm>
            <a:solidFill>
              <a:schemeClr val="bg1"/>
            </a:solidFill>
          </p:grpSpPr>
          <p:sp>
            <p:nvSpPr>
              <p:cNvPr id="10" name="Freeform 5"/>
              <p:cNvSpPr>
                <a:spLocks/>
              </p:cNvSpPr>
              <p:nvPr/>
            </p:nvSpPr>
            <p:spPr bwMode="auto">
              <a:xfrm>
                <a:off x="6003925" y="3276601"/>
                <a:ext cx="292100" cy="61913"/>
              </a:xfrm>
              <a:custGeom>
                <a:avLst/>
                <a:gdLst>
                  <a:gd name="T0" fmla="*/ 4 w 76"/>
                  <a:gd name="T1" fmla="*/ 0 h 16"/>
                  <a:gd name="T2" fmla="*/ 72 w 76"/>
                  <a:gd name="T3" fmla="*/ 0 h 16"/>
                  <a:gd name="T4" fmla="*/ 76 w 76"/>
                  <a:gd name="T5" fmla="*/ 4 h 16"/>
                  <a:gd name="T6" fmla="*/ 76 w 76"/>
                  <a:gd name="T7" fmla="*/ 12 h 16"/>
                  <a:gd name="T8" fmla="*/ 72 w 76"/>
                  <a:gd name="T9" fmla="*/ 16 h 16"/>
                  <a:gd name="T10" fmla="*/ 4 w 76"/>
                  <a:gd name="T11" fmla="*/ 16 h 16"/>
                  <a:gd name="T12" fmla="*/ 0 w 76"/>
                  <a:gd name="T13" fmla="*/ 12 h 16"/>
                  <a:gd name="T14" fmla="*/ 0 w 76"/>
                  <a:gd name="T15" fmla="*/ 4 h 16"/>
                  <a:gd name="T16" fmla="*/ 4 w 7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
                    <a:moveTo>
                      <a:pt x="4" y="0"/>
                    </a:moveTo>
                    <a:cubicBezTo>
                      <a:pt x="72" y="0"/>
                      <a:pt x="72" y="0"/>
                      <a:pt x="72" y="0"/>
                    </a:cubicBezTo>
                    <a:cubicBezTo>
                      <a:pt x="74" y="0"/>
                      <a:pt x="76" y="2"/>
                      <a:pt x="76" y="4"/>
                    </a:cubicBezTo>
                    <a:cubicBezTo>
                      <a:pt x="76" y="12"/>
                      <a:pt x="76" y="12"/>
                      <a:pt x="76" y="12"/>
                    </a:cubicBezTo>
                    <a:cubicBezTo>
                      <a:pt x="76" y="14"/>
                      <a:pt x="74" y="16"/>
                      <a:pt x="7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6"/>
              <p:cNvSpPr>
                <a:spLocks/>
              </p:cNvSpPr>
              <p:nvPr/>
            </p:nvSpPr>
            <p:spPr bwMode="auto">
              <a:xfrm>
                <a:off x="6003925" y="3400426"/>
                <a:ext cx="231775" cy="61913"/>
              </a:xfrm>
              <a:custGeom>
                <a:avLst/>
                <a:gdLst>
                  <a:gd name="T0" fmla="*/ 4 w 60"/>
                  <a:gd name="T1" fmla="*/ 0 h 16"/>
                  <a:gd name="T2" fmla="*/ 56 w 60"/>
                  <a:gd name="T3" fmla="*/ 0 h 16"/>
                  <a:gd name="T4" fmla="*/ 60 w 60"/>
                  <a:gd name="T5" fmla="*/ 4 h 16"/>
                  <a:gd name="T6" fmla="*/ 60 w 60"/>
                  <a:gd name="T7" fmla="*/ 12 h 16"/>
                  <a:gd name="T8" fmla="*/ 56 w 60"/>
                  <a:gd name="T9" fmla="*/ 16 h 16"/>
                  <a:gd name="T10" fmla="*/ 4 w 60"/>
                  <a:gd name="T11" fmla="*/ 16 h 16"/>
                  <a:gd name="T12" fmla="*/ 0 w 60"/>
                  <a:gd name="T13" fmla="*/ 12 h 16"/>
                  <a:gd name="T14" fmla="*/ 0 w 60"/>
                  <a:gd name="T15" fmla="*/ 4 h 16"/>
                  <a:gd name="T16" fmla="*/ 4 w 6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4" y="0"/>
                    </a:moveTo>
                    <a:cubicBezTo>
                      <a:pt x="56" y="0"/>
                      <a:pt x="56" y="0"/>
                      <a:pt x="56" y="0"/>
                    </a:cubicBezTo>
                    <a:cubicBezTo>
                      <a:pt x="58" y="0"/>
                      <a:pt x="60" y="2"/>
                      <a:pt x="60" y="4"/>
                    </a:cubicBezTo>
                    <a:cubicBezTo>
                      <a:pt x="60" y="12"/>
                      <a:pt x="60" y="12"/>
                      <a:pt x="60" y="12"/>
                    </a:cubicBezTo>
                    <a:cubicBezTo>
                      <a:pt x="60" y="14"/>
                      <a:pt x="58" y="16"/>
                      <a:pt x="56"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Freeform 7"/>
              <p:cNvSpPr>
                <a:spLocks/>
              </p:cNvSpPr>
              <p:nvPr/>
            </p:nvSpPr>
            <p:spPr bwMode="auto">
              <a:xfrm>
                <a:off x="6003925" y="3524251"/>
                <a:ext cx="277813" cy="61913"/>
              </a:xfrm>
              <a:custGeom>
                <a:avLst/>
                <a:gdLst>
                  <a:gd name="T0" fmla="*/ 4 w 72"/>
                  <a:gd name="T1" fmla="*/ 0 h 16"/>
                  <a:gd name="T2" fmla="*/ 68 w 72"/>
                  <a:gd name="T3" fmla="*/ 0 h 16"/>
                  <a:gd name="T4" fmla="*/ 72 w 72"/>
                  <a:gd name="T5" fmla="*/ 4 h 16"/>
                  <a:gd name="T6" fmla="*/ 72 w 72"/>
                  <a:gd name="T7" fmla="*/ 12 h 16"/>
                  <a:gd name="T8" fmla="*/ 68 w 72"/>
                  <a:gd name="T9" fmla="*/ 16 h 16"/>
                  <a:gd name="T10" fmla="*/ 4 w 72"/>
                  <a:gd name="T11" fmla="*/ 16 h 16"/>
                  <a:gd name="T12" fmla="*/ 0 w 72"/>
                  <a:gd name="T13" fmla="*/ 12 h 16"/>
                  <a:gd name="T14" fmla="*/ 0 w 72"/>
                  <a:gd name="T15" fmla="*/ 4 h 16"/>
                  <a:gd name="T16" fmla="*/ 4 w 7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6">
                    <a:moveTo>
                      <a:pt x="4" y="0"/>
                    </a:moveTo>
                    <a:cubicBezTo>
                      <a:pt x="68" y="0"/>
                      <a:pt x="68" y="0"/>
                      <a:pt x="68" y="0"/>
                    </a:cubicBezTo>
                    <a:cubicBezTo>
                      <a:pt x="70" y="0"/>
                      <a:pt x="72" y="2"/>
                      <a:pt x="72" y="4"/>
                    </a:cubicBezTo>
                    <a:cubicBezTo>
                      <a:pt x="72" y="12"/>
                      <a:pt x="72" y="12"/>
                      <a:pt x="72" y="12"/>
                    </a:cubicBezTo>
                    <a:cubicBezTo>
                      <a:pt x="72" y="14"/>
                      <a:pt x="70" y="16"/>
                      <a:pt x="68"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Freeform 8"/>
              <p:cNvSpPr>
                <a:spLocks/>
              </p:cNvSpPr>
              <p:nvPr/>
            </p:nvSpPr>
            <p:spPr bwMode="auto">
              <a:xfrm>
                <a:off x="5895975" y="327660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Freeform 9"/>
              <p:cNvSpPr>
                <a:spLocks/>
              </p:cNvSpPr>
              <p:nvPr/>
            </p:nvSpPr>
            <p:spPr bwMode="auto">
              <a:xfrm>
                <a:off x="5895975" y="3400426"/>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10"/>
              <p:cNvSpPr>
                <a:spLocks/>
              </p:cNvSpPr>
              <p:nvPr/>
            </p:nvSpPr>
            <p:spPr bwMode="auto">
              <a:xfrm>
                <a:off x="5895975" y="352425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7" name="Straight Connector 16"/>
            <p:cNvCxnSpPr/>
            <p:nvPr/>
          </p:nvCxnSpPr>
          <p:spPr>
            <a:xfrm>
              <a:off x="4690197" y="1318884"/>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90197" y="1822802"/>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90197" y="2330427"/>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80710" y="1537256"/>
              <a:ext cx="1840568"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Template Method</a:t>
              </a:r>
            </a:p>
          </p:txBody>
        </p:sp>
        <p:sp>
          <p:nvSpPr>
            <p:cNvPr id="38" name="TextBox 37"/>
            <p:cNvSpPr txBox="1"/>
            <p:nvPr/>
          </p:nvSpPr>
          <p:spPr>
            <a:xfrm>
              <a:off x="4980710" y="2548576"/>
              <a:ext cx="870751"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Factory</a:t>
              </a:r>
            </a:p>
          </p:txBody>
        </p:sp>
        <p:sp>
          <p:nvSpPr>
            <p:cNvPr id="39" name="TextBox 38"/>
            <p:cNvSpPr txBox="1"/>
            <p:nvPr/>
          </p:nvSpPr>
          <p:spPr>
            <a:xfrm>
              <a:off x="4980710" y="2011469"/>
              <a:ext cx="3191650" cy="369332"/>
            </a:xfrm>
            <a:prstGeom prst="rect">
              <a:avLst/>
            </a:prstGeom>
            <a:noFill/>
          </p:spPr>
          <p:txBody>
            <a:bodyPr wrap="square" rtlCol="0">
              <a:spAutoFit/>
            </a:bodyPr>
            <a:lstStyle/>
            <a:p>
              <a:pPr>
                <a:defRPr/>
              </a:pPr>
              <a:r>
                <a:rPr lang="en-US" sz="1800" b="1" dirty="0">
                  <a:solidFill>
                    <a:srgbClr val="138BB9"/>
                  </a:solidFill>
                  <a:latin typeface="Avenir Book" panose="02000503020000020003" pitchFamily="2" charset="0"/>
                  <a:ea typeface="Open Sans"/>
                  <a:cs typeface="Open Sans"/>
                </a:rPr>
                <a:t>Strategy</a:t>
              </a:r>
            </a:p>
          </p:txBody>
        </p:sp>
        <p:sp>
          <p:nvSpPr>
            <p:cNvPr id="42" name="Chevron 41">
              <a:extLst>
                <a:ext uri="{FF2B5EF4-FFF2-40B4-BE49-F238E27FC236}">
                  <a16:creationId xmlns:a16="http://schemas.microsoft.com/office/drawing/2014/main" id="{95020DA5-41EE-AF49-9A44-84F9F145BB20}"/>
                </a:ext>
              </a:extLst>
            </p:cNvPr>
            <p:cNvSpPr/>
            <p:nvPr/>
          </p:nvSpPr>
          <p:spPr>
            <a:xfrm>
              <a:off x="4590828" y="2130089"/>
              <a:ext cx="198738" cy="17218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3" name="Chevron 42">
              <a:extLst>
                <a:ext uri="{FF2B5EF4-FFF2-40B4-BE49-F238E27FC236}">
                  <a16:creationId xmlns:a16="http://schemas.microsoft.com/office/drawing/2014/main" id="{C002964E-62C1-DA43-9F12-EAB436A04C20}"/>
                </a:ext>
              </a:extLst>
            </p:cNvPr>
            <p:cNvSpPr/>
            <p:nvPr/>
          </p:nvSpPr>
          <p:spPr>
            <a:xfrm>
              <a:off x="4570508" y="2640632"/>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6" name="Chevron 45">
              <a:extLst>
                <a:ext uri="{FF2B5EF4-FFF2-40B4-BE49-F238E27FC236}">
                  <a16:creationId xmlns:a16="http://schemas.microsoft.com/office/drawing/2014/main" id="{545DE6F4-4235-A741-A6EC-9755646991F6}"/>
                </a:ext>
              </a:extLst>
            </p:cNvPr>
            <p:cNvSpPr/>
            <p:nvPr/>
          </p:nvSpPr>
          <p:spPr>
            <a:xfrm>
              <a:off x="4570508" y="1610744"/>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cxnSp>
          <p:nvCxnSpPr>
            <p:cNvPr id="21" name="Straight Connector 20">
              <a:extLst>
                <a:ext uri="{FF2B5EF4-FFF2-40B4-BE49-F238E27FC236}">
                  <a16:creationId xmlns:a16="http://schemas.microsoft.com/office/drawing/2014/main" id="{F530D99C-61E3-483D-B233-E76D7DB1EFB4}"/>
                </a:ext>
              </a:extLst>
            </p:cNvPr>
            <p:cNvCxnSpPr/>
            <p:nvPr/>
          </p:nvCxnSpPr>
          <p:spPr>
            <a:xfrm>
              <a:off x="4690197" y="2865173"/>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11BE5C-5FE6-4D3D-9935-04CB35109324}"/>
                </a:ext>
              </a:extLst>
            </p:cNvPr>
            <p:cNvCxnSpPr/>
            <p:nvPr/>
          </p:nvCxnSpPr>
          <p:spPr>
            <a:xfrm>
              <a:off x="4690197" y="3372798"/>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7E29AD-E4B9-4359-BBC3-0C2443A24A61}"/>
                </a:ext>
              </a:extLst>
            </p:cNvPr>
            <p:cNvSpPr txBox="1"/>
            <p:nvPr/>
          </p:nvSpPr>
          <p:spPr>
            <a:xfrm>
              <a:off x="4980710" y="3590947"/>
              <a:ext cx="1165704"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API Design</a:t>
              </a:r>
            </a:p>
          </p:txBody>
        </p:sp>
        <p:sp>
          <p:nvSpPr>
            <p:cNvPr id="24" name="TextBox 23">
              <a:extLst>
                <a:ext uri="{FF2B5EF4-FFF2-40B4-BE49-F238E27FC236}">
                  <a16:creationId xmlns:a16="http://schemas.microsoft.com/office/drawing/2014/main" id="{B80F0FEE-04FE-4376-8670-4C9A6848C789}"/>
                </a:ext>
              </a:extLst>
            </p:cNvPr>
            <p:cNvSpPr txBox="1"/>
            <p:nvPr/>
          </p:nvSpPr>
          <p:spPr>
            <a:xfrm>
              <a:off x="4980710" y="3053840"/>
              <a:ext cx="3191650" cy="369332"/>
            </a:xfrm>
            <a:prstGeom prst="rect">
              <a:avLst/>
            </a:prstGeom>
            <a:noFill/>
          </p:spPr>
          <p:txBody>
            <a:bodyPr wrap="squar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Composite</a:t>
              </a:r>
            </a:p>
          </p:txBody>
        </p:sp>
        <p:sp>
          <p:nvSpPr>
            <p:cNvPr id="25" name="Chevron 41">
              <a:extLst>
                <a:ext uri="{FF2B5EF4-FFF2-40B4-BE49-F238E27FC236}">
                  <a16:creationId xmlns:a16="http://schemas.microsoft.com/office/drawing/2014/main" id="{EE30D2F6-8DA6-415B-9734-979F0670B5C8}"/>
                </a:ext>
              </a:extLst>
            </p:cNvPr>
            <p:cNvSpPr/>
            <p:nvPr/>
          </p:nvSpPr>
          <p:spPr>
            <a:xfrm>
              <a:off x="4590828" y="3172460"/>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26" name="Chevron 41">
              <a:extLst>
                <a:ext uri="{FF2B5EF4-FFF2-40B4-BE49-F238E27FC236}">
                  <a16:creationId xmlns:a16="http://schemas.microsoft.com/office/drawing/2014/main" id="{151E2CFD-DD47-4D8E-A7B7-C2EFBC4E611E}"/>
                </a:ext>
              </a:extLst>
            </p:cNvPr>
            <p:cNvSpPr/>
            <p:nvPr/>
          </p:nvSpPr>
          <p:spPr>
            <a:xfrm>
              <a:off x="4590828" y="3710508"/>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grpSp>
    </p:spTree>
    <p:extLst>
      <p:ext uri="{BB962C8B-B14F-4D97-AF65-F5344CB8AC3E}">
        <p14:creationId xmlns:p14="http://schemas.microsoft.com/office/powerpoint/2010/main" val="2379820462"/>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02C00B6-F41D-45F5-9E42-58CB4B2E6EBA}"/>
              </a:ext>
            </a:extLst>
          </p:cNvPr>
          <p:cNvSpPr>
            <a:spLocks noGrp="1"/>
          </p:cNvSpPr>
          <p:nvPr>
            <p:ph type="body" sz="quarter" idx="12"/>
          </p:nvPr>
        </p:nvSpPr>
        <p:spPr/>
        <p:txBody>
          <a:bodyPr/>
          <a:lstStyle/>
          <a:p>
            <a:pPr eaLnBrk="1" hangingPunct="1"/>
            <a:r>
              <a:rPr lang="en-US" sz="1800" dirty="0"/>
              <a:t>The Template Method Design Pattern leads to deep hierarchies</a:t>
            </a:r>
          </a:p>
          <a:p>
            <a:pPr lvl="1" eaLnBrk="1" hangingPunct="1"/>
            <a:r>
              <a:rPr lang="en-US" dirty="0"/>
              <a:t>Better to factor out customization to external helper classes</a:t>
            </a:r>
          </a:p>
          <a:p>
            <a:endParaRPr lang="en-US" dirty="0"/>
          </a:p>
        </p:txBody>
      </p:sp>
      <p:sp>
        <p:nvSpPr>
          <p:cNvPr id="6" name="Title 5">
            <a:extLst>
              <a:ext uri="{FF2B5EF4-FFF2-40B4-BE49-F238E27FC236}">
                <a16:creationId xmlns:a16="http://schemas.microsoft.com/office/drawing/2014/main" id="{E7AEC832-4459-4DCF-ACD5-065BBB121195}"/>
              </a:ext>
            </a:extLst>
          </p:cNvPr>
          <p:cNvSpPr>
            <a:spLocks noGrp="1"/>
          </p:cNvSpPr>
          <p:nvPr>
            <p:ph type="title"/>
          </p:nvPr>
        </p:nvSpPr>
        <p:spPr/>
        <p:txBody>
          <a:bodyPr/>
          <a:lstStyle/>
          <a:p>
            <a:r>
              <a:rPr lang="en-US" dirty="0"/>
              <a:t>Strategy Design Pattern</a:t>
            </a:r>
          </a:p>
        </p:txBody>
      </p:sp>
      <p:sp>
        <p:nvSpPr>
          <p:cNvPr id="9" name="Text Box 5">
            <a:extLst>
              <a:ext uri="{FF2B5EF4-FFF2-40B4-BE49-F238E27FC236}">
                <a16:creationId xmlns:a16="http://schemas.microsoft.com/office/drawing/2014/main" id="{A9EF2D4B-F343-483E-B7CC-7FA629FEEA21}"/>
              </a:ext>
            </a:extLst>
          </p:cNvPr>
          <p:cNvSpPr txBox="1">
            <a:spLocks noChangeArrowheads="1"/>
          </p:cNvSpPr>
          <p:nvPr/>
        </p:nvSpPr>
        <p:spPr bwMode="auto">
          <a:xfrm>
            <a:off x="2223293" y="3252866"/>
            <a:ext cx="7745413" cy="286702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defPPr>
              <a:defRPr lang="en-US"/>
            </a:defPPr>
            <a:lvl1pPr eaLnBrk="1" hangingPunct="1">
              <a:defRPr>
                <a:latin typeface="Courier New"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chemeClr val="bg1"/>
                </a:solidFill>
              </a:rPr>
              <a:t>public class MVCSPopularitySecurityTradeoffImpl extends AbstractMaxV… {</a:t>
            </a:r>
          </a:p>
          <a:p>
            <a:r>
              <a:rPr lang="en-US" dirty="0">
                <a:solidFill>
                  <a:schemeClr val="bg1"/>
                </a:solidFill>
              </a:rPr>
              <a:t>   public int getMaxVisitorCount(Exhibit e){</a:t>
            </a:r>
          </a:p>
          <a:p>
            <a:r>
              <a:rPr lang="en-US" dirty="0">
                <a:solidFill>
                  <a:schemeClr val="bg1"/>
                </a:solidFill>
              </a:rPr>
              <a:t>      if ( e.getNumAnnualVisitors() &gt; options.getPopularityThresh() ){</a:t>
            </a:r>
          </a:p>
          <a:p>
            <a:r>
              <a:rPr lang="en-US" dirty="0">
                <a:solidFill>
                  <a:schemeClr val="bg1"/>
                </a:solidFill>
              </a:rPr>
              <a:t>         return options.getVisitorCountForPopularExhibits(e);</a:t>
            </a:r>
          </a:p>
          <a:p>
            <a:r>
              <a:rPr lang="en-US" dirty="0">
                <a:solidFill>
                  <a:schemeClr val="bg1"/>
                </a:solidFill>
              </a:rPr>
              <a:t>      } else {</a:t>
            </a:r>
          </a:p>
          <a:p>
            <a:r>
              <a:rPr lang="en-US" dirty="0">
                <a:solidFill>
                  <a:schemeClr val="bg1"/>
                </a:solidFill>
              </a:rPr>
              <a:t>         return securityHelper.estimate(e);</a:t>
            </a:r>
          </a:p>
          <a:p>
            <a:r>
              <a:rPr lang="en-US" dirty="0">
                <a:solidFill>
                  <a:schemeClr val="bg1"/>
                </a:solidFill>
              </a:rPr>
              <a:t>      }</a:t>
            </a:r>
          </a:p>
          <a:p>
            <a:r>
              <a:rPr lang="en-US" dirty="0">
                <a:solidFill>
                  <a:schemeClr val="bg1"/>
                </a:solidFill>
              </a:rPr>
              <a:t>    }</a:t>
            </a:r>
          </a:p>
          <a:p>
            <a:r>
              <a:rPr lang="en-US" dirty="0">
                <a:solidFill>
                  <a:schemeClr val="bg1"/>
                </a:solidFill>
              </a:rPr>
              <a:t>    private PopularityOptions options;</a:t>
            </a:r>
          </a:p>
          <a:p>
            <a:r>
              <a:rPr lang="en-US" dirty="0">
                <a:solidFill>
                  <a:schemeClr val="bg1"/>
                </a:solidFill>
              </a:rPr>
              <a:t>    public MVCSPopularitySecurityTradeoffImpl(PopularityOptions o){</a:t>
            </a:r>
          </a:p>
          <a:p>
            <a:r>
              <a:rPr lang="en-US" dirty="0">
                <a:solidFill>
                  <a:schemeClr val="bg1"/>
                </a:solidFill>
              </a:rPr>
              <a:t>        this.options = o;</a:t>
            </a:r>
          </a:p>
          <a:p>
            <a:r>
              <a:rPr lang="en-US" dirty="0">
                <a:solidFill>
                  <a:schemeClr val="bg1"/>
                </a:solidFill>
              </a:rPr>
              <a:t>    }</a:t>
            </a:r>
          </a:p>
          <a:p>
            <a:r>
              <a:rPr lang="en-US" dirty="0">
                <a:solidFill>
                  <a:schemeClr val="bg1"/>
                </a:solidFill>
              </a:rPr>
              <a:t>}</a:t>
            </a:r>
          </a:p>
        </p:txBody>
      </p:sp>
      <p:sp>
        <p:nvSpPr>
          <p:cNvPr id="10" name="AutoShape 6">
            <a:extLst>
              <a:ext uri="{FF2B5EF4-FFF2-40B4-BE49-F238E27FC236}">
                <a16:creationId xmlns:a16="http://schemas.microsoft.com/office/drawing/2014/main" id="{153853DD-5D69-4888-A927-03AC8B07CF7E}"/>
              </a:ext>
            </a:extLst>
          </p:cNvPr>
          <p:cNvSpPr>
            <a:spLocks noChangeArrowheads="1"/>
          </p:cNvSpPr>
          <p:nvPr/>
        </p:nvSpPr>
        <p:spPr bwMode="auto">
          <a:xfrm>
            <a:off x="2375692" y="2719465"/>
            <a:ext cx="4191000" cy="381000"/>
          </a:xfrm>
          <a:prstGeom prst="wedgeRectCallout">
            <a:avLst>
              <a:gd name="adj1" fmla="val -26704"/>
              <a:gd name="adj2" fmla="val 92917"/>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a:lstStyle/>
          <a:p>
            <a:pPr algn="ctr"/>
            <a:r>
              <a:rPr lang="en-US" dirty="0">
                <a:latin typeface="Tahoma" pitchFamily="34" charset="0"/>
                <a:ea typeface="Tahoma" pitchFamily="34" charset="0"/>
                <a:cs typeface="Tahoma" pitchFamily="34" charset="0"/>
              </a:rPr>
              <a:t>Single, concrete class for both Louvre and Ontario</a:t>
            </a:r>
          </a:p>
        </p:txBody>
      </p:sp>
      <p:sp>
        <p:nvSpPr>
          <p:cNvPr id="11" name="AutoShape 7">
            <a:extLst>
              <a:ext uri="{FF2B5EF4-FFF2-40B4-BE49-F238E27FC236}">
                <a16:creationId xmlns:a16="http://schemas.microsoft.com/office/drawing/2014/main" id="{D5923E55-60FF-450E-AEF3-B6C953C94A00}"/>
              </a:ext>
            </a:extLst>
          </p:cNvPr>
          <p:cNvSpPr>
            <a:spLocks noChangeArrowheads="1"/>
          </p:cNvSpPr>
          <p:nvPr/>
        </p:nvSpPr>
        <p:spPr bwMode="auto">
          <a:xfrm>
            <a:off x="9081292" y="4319665"/>
            <a:ext cx="1447800" cy="762000"/>
          </a:xfrm>
          <a:prstGeom prst="wedgeRectCallout">
            <a:avLst>
              <a:gd name="adj1" fmla="val -162500"/>
              <a:gd name="adj2" fmla="val 61458"/>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a:lstStyle/>
          <a:p>
            <a:pPr algn="ctr"/>
            <a:r>
              <a:rPr lang="en-US" dirty="0">
                <a:latin typeface="Tahoma" pitchFamily="34" charset="0"/>
                <a:ea typeface="Tahoma" pitchFamily="34" charset="0"/>
                <a:cs typeface="Tahoma" pitchFamily="34" charset="0"/>
              </a:rPr>
              <a:t>Specify strategy object on construction</a:t>
            </a:r>
          </a:p>
        </p:txBody>
      </p:sp>
    </p:spTree>
    <p:extLst>
      <p:ext uri="{BB962C8B-B14F-4D97-AF65-F5344CB8AC3E}">
        <p14:creationId xmlns:p14="http://schemas.microsoft.com/office/powerpoint/2010/main" val="32613961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66D5A8E-C490-4D7E-8C5E-CB9F4C914008}"/>
              </a:ext>
            </a:extLst>
          </p:cNvPr>
          <p:cNvSpPr>
            <a:spLocks noGrp="1"/>
          </p:cNvSpPr>
          <p:nvPr>
            <p:ph type="body" sz="quarter" idx="12"/>
          </p:nvPr>
        </p:nvSpPr>
        <p:spPr/>
        <p:txBody>
          <a:bodyPr/>
          <a:lstStyle/>
          <a:p>
            <a:pPr eaLnBrk="1" hangingPunct="1"/>
            <a:r>
              <a:rPr lang="en-US" sz="1800" dirty="0"/>
              <a:t>Can now create separate </a:t>
            </a:r>
            <a:r>
              <a:rPr lang="en-US" sz="1800" dirty="0" err="1"/>
              <a:t>PopularityOptions</a:t>
            </a:r>
            <a:r>
              <a:rPr lang="en-US" sz="1800" dirty="0"/>
              <a:t> (“strategies”)</a:t>
            </a:r>
          </a:p>
          <a:p>
            <a:pPr eaLnBrk="1" hangingPunct="1"/>
            <a:endParaRPr lang="en-US" sz="1800" dirty="0"/>
          </a:p>
          <a:p>
            <a:pPr eaLnBrk="1" hangingPunct="1"/>
            <a:endParaRPr lang="en-US" sz="1800" dirty="0"/>
          </a:p>
          <a:p>
            <a:pPr eaLnBrk="1" hangingPunct="1"/>
            <a:endParaRPr lang="en-US" sz="1800" dirty="0"/>
          </a:p>
          <a:p>
            <a:pPr eaLnBrk="1" hangingPunct="1"/>
            <a:endParaRPr lang="en-US" sz="1800" dirty="0"/>
          </a:p>
          <a:p>
            <a:pPr eaLnBrk="1" hangingPunct="1"/>
            <a:r>
              <a:rPr lang="en-US" sz="1800" dirty="0"/>
              <a:t>The original service is customized at runtime using the strategy object</a:t>
            </a:r>
          </a:p>
          <a:p>
            <a:pPr lvl="1" eaLnBrk="1" hangingPunct="1"/>
            <a:r>
              <a:rPr lang="en-US" dirty="0"/>
              <a:t>Using constructor, setter method or as parameter to method</a:t>
            </a:r>
          </a:p>
          <a:p>
            <a:endParaRPr lang="en-US" dirty="0"/>
          </a:p>
        </p:txBody>
      </p:sp>
      <p:sp>
        <p:nvSpPr>
          <p:cNvPr id="6" name="Title 5">
            <a:extLst>
              <a:ext uri="{FF2B5EF4-FFF2-40B4-BE49-F238E27FC236}">
                <a16:creationId xmlns:a16="http://schemas.microsoft.com/office/drawing/2014/main" id="{575C835F-3C52-46EE-AD50-6BFECF1887F1}"/>
              </a:ext>
            </a:extLst>
          </p:cNvPr>
          <p:cNvSpPr>
            <a:spLocks noGrp="1"/>
          </p:cNvSpPr>
          <p:nvPr>
            <p:ph type="title"/>
          </p:nvPr>
        </p:nvSpPr>
        <p:spPr/>
        <p:txBody>
          <a:bodyPr/>
          <a:lstStyle/>
          <a:p>
            <a:r>
              <a:rPr lang="en-US" dirty="0"/>
              <a:t>Strategy Design Pattern (continued)</a:t>
            </a:r>
          </a:p>
        </p:txBody>
      </p:sp>
      <p:sp>
        <p:nvSpPr>
          <p:cNvPr id="9" name="Text Box 4">
            <a:extLst>
              <a:ext uri="{FF2B5EF4-FFF2-40B4-BE49-F238E27FC236}">
                <a16:creationId xmlns:a16="http://schemas.microsoft.com/office/drawing/2014/main" id="{A1FEA853-2942-4006-8325-96C5A81871EE}"/>
              </a:ext>
            </a:extLst>
          </p:cNvPr>
          <p:cNvSpPr txBox="1">
            <a:spLocks noChangeArrowheads="1"/>
          </p:cNvSpPr>
          <p:nvPr/>
        </p:nvSpPr>
        <p:spPr bwMode="auto">
          <a:xfrm>
            <a:off x="2315982" y="2338466"/>
            <a:ext cx="7058343" cy="138499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defPPr>
              <a:defRPr lang="en-US"/>
            </a:defPPr>
            <a:lvl1pPr eaLnBrk="1" hangingPunct="1">
              <a:defRPr>
                <a:latin typeface="Courier New"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chemeClr val="bg1"/>
                </a:solidFill>
              </a:rPr>
              <a:t>public class LouvrePopularityImpl implements PopularityOptions {</a:t>
            </a:r>
          </a:p>
          <a:p>
            <a:r>
              <a:rPr lang="en-US" dirty="0">
                <a:solidFill>
                  <a:schemeClr val="bg1"/>
                </a:solidFill>
              </a:rPr>
              <a:t>   public int getPopularityThresh(){ return 1000*1000; }</a:t>
            </a:r>
          </a:p>
          <a:p>
            <a:r>
              <a:rPr lang="en-US" dirty="0">
                <a:solidFill>
                  <a:schemeClr val="bg1"/>
                </a:solidFill>
              </a:rPr>
              <a:t>   public int getVisitorCountForPopularExhibits(Exhibit e){</a:t>
            </a:r>
          </a:p>
          <a:p>
            <a:r>
              <a:rPr lang="en-US" dirty="0">
                <a:solidFill>
                  <a:schemeClr val="bg1"/>
                </a:solidFill>
              </a:rPr>
              <a:t>      e.getNumAnnualVisitors() / (24*365); // hourly no.</a:t>
            </a:r>
          </a:p>
          <a:p>
            <a:r>
              <a:rPr lang="en-US" dirty="0">
                <a:solidFill>
                  <a:schemeClr val="bg1"/>
                </a:solidFill>
              </a:rPr>
              <a:t>   }</a:t>
            </a:r>
          </a:p>
          <a:p>
            <a:r>
              <a:rPr lang="en-US" dirty="0">
                <a:solidFill>
                  <a:schemeClr val="bg1"/>
                </a:solidFill>
              </a:rPr>
              <a:t>}</a:t>
            </a:r>
          </a:p>
        </p:txBody>
      </p:sp>
      <p:sp>
        <p:nvSpPr>
          <p:cNvPr id="10" name="Text Box 8">
            <a:extLst>
              <a:ext uri="{FF2B5EF4-FFF2-40B4-BE49-F238E27FC236}">
                <a16:creationId xmlns:a16="http://schemas.microsoft.com/office/drawing/2014/main" id="{AEAE67D5-F8CD-442A-9AE7-4FA09C36E166}"/>
              </a:ext>
            </a:extLst>
          </p:cNvPr>
          <p:cNvSpPr txBox="1">
            <a:spLocks noChangeArrowheads="1"/>
          </p:cNvSpPr>
          <p:nvPr/>
        </p:nvSpPr>
        <p:spPr bwMode="auto">
          <a:xfrm>
            <a:off x="2239781" y="4853066"/>
            <a:ext cx="7532688" cy="116522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defPPr>
              <a:defRPr lang="en-US"/>
            </a:defPPr>
            <a:lvl1pPr eaLnBrk="1" hangingPunct="1">
              <a:defRPr>
                <a:latin typeface="Courier New" pitchFamily="49" charset="0"/>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dirty="0">
                <a:solidFill>
                  <a:schemeClr val="bg1"/>
                </a:solidFill>
              </a:rPr>
              <a:t>MaxVisitorCountService mvcs = new MVCSPopularitySecurityTradeoffImpl(</a:t>
            </a:r>
          </a:p>
          <a:p>
            <a:r>
              <a:rPr lang="en-US" dirty="0">
                <a:solidFill>
                  <a:schemeClr val="bg1"/>
                </a:solidFill>
              </a:rPr>
              <a:t>                 new LouvrePopularityImpl() );</a:t>
            </a:r>
          </a:p>
          <a:p>
            <a:r>
              <a:rPr lang="en-US" dirty="0">
                <a:solidFill>
                  <a:schemeClr val="bg1"/>
                </a:solidFill>
              </a:rPr>
              <a:t>Exhibit e = …;</a:t>
            </a:r>
          </a:p>
          <a:p>
            <a:endParaRPr lang="en-US" dirty="0">
              <a:solidFill>
                <a:schemeClr val="bg1"/>
              </a:solidFill>
            </a:endParaRPr>
          </a:p>
          <a:p>
            <a:r>
              <a:rPr lang="en-US" dirty="0">
                <a:solidFill>
                  <a:schemeClr val="bg1"/>
                </a:solidFill>
              </a:rPr>
              <a:t>mvcs.getMaxVisitorCount( e );</a:t>
            </a:r>
          </a:p>
        </p:txBody>
      </p:sp>
    </p:spTree>
    <p:extLst>
      <p:ext uri="{BB962C8B-B14F-4D97-AF65-F5344CB8AC3E}">
        <p14:creationId xmlns:p14="http://schemas.microsoft.com/office/powerpoint/2010/main" val="425415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735350B7-06C4-4499-B2FD-DE64B7B59069}"/>
              </a:ext>
            </a:extLst>
          </p:cNvPr>
          <p:cNvSpPr>
            <a:spLocks noGrp="1"/>
          </p:cNvSpPr>
          <p:nvPr>
            <p:ph type="body" sz="quarter" idx="12"/>
          </p:nvPr>
        </p:nvSpPr>
        <p:spPr/>
        <p:txBody>
          <a:bodyPr/>
          <a:lstStyle/>
          <a:p>
            <a:pPr eaLnBrk="1" hangingPunct="1"/>
            <a:r>
              <a:rPr lang="en-US" dirty="0"/>
              <a:t>In the ‘</a:t>
            </a:r>
            <a:r>
              <a:rPr lang="en-US" dirty="0" err="1"/>
              <a:t>patterns_exercises</a:t>
            </a:r>
            <a:r>
              <a:rPr lang="en-US" dirty="0"/>
              <a:t>’ project, open ‘strategy’ package</a:t>
            </a:r>
          </a:p>
          <a:p>
            <a:pPr lvl="1" eaLnBrk="1" hangingPunct="1"/>
            <a:r>
              <a:rPr lang="en-US" dirty="0"/>
              <a:t>Automatic Gate at museum needs to validate Ticket before it opens</a:t>
            </a:r>
          </a:p>
          <a:p>
            <a:pPr lvl="2" eaLnBrk="1" hangingPunct="1"/>
            <a:r>
              <a:rPr lang="en-US" dirty="0"/>
              <a:t>Some gates validate based on only ticket expiry time</a:t>
            </a:r>
          </a:p>
          <a:p>
            <a:pPr lvl="2" eaLnBrk="1" hangingPunct="1"/>
            <a:r>
              <a:rPr lang="en-US" dirty="0"/>
              <a:t>Other gates will need to check whether the ticket is valid only for permanent exhibits</a:t>
            </a:r>
          </a:p>
          <a:p>
            <a:pPr lvl="3" eaLnBrk="1" hangingPunct="1"/>
            <a:r>
              <a:rPr lang="en-US" dirty="0"/>
              <a:t>For now, ignore ticket expiry time in such a case</a:t>
            </a:r>
          </a:p>
          <a:p>
            <a:pPr lvl="1" eaLnBrk="1" hangingPunct="1"/>
            <a:r>
              <a:rPr lang="en-US" dirty="0"/>
              <a:t>Use Strategy design pattern to implement this</a:t>
            </a:r>
          </a:p>
          <a:p>
            <a:pPr lvl="2" eaLnBrk="1" hangingPunct="1"/>
            <a:r>
              <a:rPr lang="en-US" dirty="0" err="1"/>
              <a:t>GateTest</a:t>
            </a:r>
            <a:r>
              <a:rPr lang="en-US" dirty="0"/>
              <a:t> should pass</a:t>
            </a:r>
          </a:p>
          <a:p>
            <a:pPr lvl="2" eaLnBrk="1" hangingPunct="1"/>
            <a:r>
              <a:rPr lang="en-US" dirty="0"/>
              <a:t>You need to uncomment the Gate constructors in the unit test</a:t>
            </a:r>
          </a:p>
          <a:p>
            <a:endParaRPr lang="en-US" dirty="0"/>
          </a:p>
        </p:txBody>
      </p:sp>
      <p:sp>
        <p:nvSpPr>
          <p:cNvPr id="10" name="Title 9">
            <a:extLst>
              <a:ext uri="{FF2B5EF4-FFF2-40B4-BE49-F238E27FC236}">
                <a16:creationId xmlns:a16="http://schemas.microsoft.com/office/drawing/2014/main" id="{9E6A3CBE-A4CB-4631-9E8B-FFDB340240EB}"/>
              </a:ext>
            </a:extLst>
          </p:cNvPr>
          <p:cNvSpPr>
            <a:spLocks noGrp="1"/>
          </p:cNvSpPr>
          <p:nvPr>
            <p:ph type="title"/>
          </p:nvPr>
        </p:nvSpPr>
        <p:spPr/>
        <p:txBody>
          <a:bodyPr/>
          <a:lstStyle/>
          <a:p>
            <a:r>
              <a:rPr lang="en-US" dirty="0"/>
              <a:t>Exercise: Strategy</a:t>
            </a:r>
          </a:p>
        </p:txBody>
      </p:sp>
      <p:sp>
        <p:nvSpPr>
          <p:cNvPr id="13" name="Rectangle 12">
            <a:extLst>
              <a:ext uri="{FF2B5EF4-FFF2-40B4-BE49-F238E27FC236}">
                <a16:creationId xmlns:a16="http://schemas.microsoft.com/office/drawing/2014/main" id="{D3AD3AA2-1A0C-4FE1-B704-0128A895EF3E}"/>
              </a:ext>
            </a:extLst>
          </p:cNvPr>
          <p:cNvSpPr/>
          <p:nvPr/>
        </p:nvSpPr>
        <p:spPr>
          <a:xfrm>
            <a:off x="10428092" y="676379"/>
            <a:ext cx="933269" cy="400110"/>
          </a:xfrm>
          <a:prstGeom prst="rect">
            <a:avLst/>
          </a:prstGeom>
        </p:spPr>
        <p:txBody>
          <a:bodyPr wrap="none">
            <a:spAutoFit/>
          </a:bodyPr>
          <a:lstStyle/>
          <a:p>
            <a:pPr eaLnBrk="1" hangingPunct="1"/>
            <a:r>
              <a:rPr lang="en-US" sz="2000" b="1" dirty="0">
                <a:solidFill>
                  <a:schemeClr val="accent1"/>
                </a:solidFill>
                <a:latin typeface="Avenir Book" panose="02000503020000020003" pitchFamily="2" charset="0"/>
                <a:ea typeface="Open Sans"/>
                <a:cs typeface="Open Sans"/>
                <a:sym typeface="Open Sans"/>
              </a:rPr>
              <a:t>10 min</a:t>
            </a:r>
          </a:p>
        </p:txBody>
      </p:sp>
    </p:spTree>
    <p:extLst>
      <p:ext uri="{BB962C8B-B14F-4D97-AF65-F5344CB8AC3E}">
        <p14:creationId xmlns:p14="http://schemas.microsoft.com/office/powerpoint/2010/main" val="34435772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CF1114A-E0F3-42E9-8B79-B414E9CC4045}"/>
              </a:ext>
            </a:extLst>
          </p:cNvPr>
          <p:cNvSpPr>
            <a:spLocks noGrp="1"/>
          </p:cNvSpPr>
          <p:nvPr>
            <p:ph type="body" sz="quarter" idx="12"/>
          </p:nvPr>
        </p:nvSpPr>
        <p:spPr/>
        <p:txBody>
          <a:bodyPr>
            <a:normAutofit lnSpcReduction="10000"/>
          </a:bodyPr>
          <a:lstStyle/>
          <a:p>
            <a:pPr eaLnBrk="1" hangingPunct="1"/>
            <a:r>
              <a:rPr lang="en-US" dirty="0"/>
              <a:t>The Strategy design patterns allows for code reuse</a:t>
            </a:r>
          </a:p>
          <a:p>
            <a:pPr lvl="1" eaLnBrk="1" hangingPunct="1"/>
            <a:r>
              <a:rPr lang="en-US" dirty="0"/>
              <a:t>Customizations are done in separate helper classes</a:t>
            </a:r>
          </a:p>
          <a:p>
            <a:pPr eaLnBrk="1" hangingPunct="1"/>
            <a:r>
              <a:rPr lang="en-US" dirty="0"/>
              <a:t>The Template Method design pattern also allows for code reuse</a:t>
            </a:r>
          </a:p>
          <a:p>
            <a:pPr lvl="1" eaLnBrk="1" hangingPunct="1"/>
            <a:r>
              <a:rPr lang="en-US" dirty="0"/>
              <a:t>Customizations are done in separate subclasses</a:t>
            </a:r>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eaLnBrk="1" hangingPunct="1"/>
            <a:r>
              <a:rPr lang="en-US" dirty="0"/>
              <a:t>The Template Method is not as flexible as Strategy</a:t>
            </a:r>
          </a:p>
          <a:p>
            <a:pPr lvl="1" eaLnBrk="1" hangingPunct="1"/>
            <a:r>
              <a:rPr lang="en-US" dirty="0"/>
              <a:t>Prefer Strategy to Template Method unless hierarchy already exists</a:t>
            </a:r>
          </a:p>
          <a:p>
            <a:pPr lvl="1" eaLnBrk="1" hangingPunct="1"/>
            <a:r>
              <a:rPr lang="en-US" dirty="0"/>
              <a:t>Why is the strategy more flexible?</a:t>
            </a:r>
          </a:p>
          <a:p>
            <a:endParaRPr lang="en-US" dirty="0"/>
          </a:p>
        </p:txBody>
      </p:sp>
      <p:sp>
        <p:nvSpPr>
          <p:cNvPr id="6" name="Title 5">
            <a:extLst>
              <a:ext uri="{FF2B5EF4-FFF2-40B4-BE49-F238E27FC236}">
                <a16:creationId xmlns:a16="http://schemas.microsoft.com/office/drawing/2014/main" id="{05B0ECA3-333A-4BFE-BB1D-7796B74A1E53}"/>
              </a:ext>
            </a:extLst>
          </p:cNvPr>
          <p:cNvSpPr>
            <a:spLocks noGrp="1"/>
          </p:cNvSpPr>
          <p:nvPr>
            <p:ph type="title"/>
          </p:nvPr>
        </p:nvSpPr>
        <p:spPr/>
        <p:txBody>
          <a:bodyPr/>
          <a:lstStyle/>
          <a:p>
            <a:r>
              <a:rPr lang="en-US" dirty="0"/>
              <a:t>Template Method vs. Strategy</a:t>
            </a:r>
          </a:p>
        </p:txBody>
      </p:sp>
      <p:sp>
        <p:nvSpPr>
          <p:cNvPr id="9" name="Text Box 6">
            <a:extLst>
              <a:ext uri="{FF2B5EF4-FFF2-40B4-BE49-F238E27FC236}">
                <a16:creationId xmlns:a16="http://schemas.microsoft.com/office/drawing/2014/main" id="{B76B3931-AA32-4260-A443-C4B2966C15B0}"/>
              </a:ext>
            </a:extLst>
          </p:cNvPr>
          <p:cNvSpPr txBox="1">
            <a:spLocks noChangeArrowheads="1"/>
          </p:cNvSpPr>
          <p:nvPr/>
        </p:nvSpPr>
        <p:spPr bwMode="auto">
          <a:xfrm>
            <a:off x="8743014" y="3278266"/>
            <a:ext cx="1571625" cy="314325"/>
          </a:xfrm>
          <a:prstGeom prst="rect">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t>Template Method</a:t>
            </a:r>
          </a:p>
        </p:txBody>
      </p:sp>
      <p:graphicFrame>
        <p:nvGraphicFramePr>
          <p:cNvPr id="10" name="Object 10">
            <a:extLst>
              <a:ext uri="{FF2B5EF4-FFF2-40B4-BE49-F238E27FC236}">
                <a16:creationId xmlns:a16="http://schemas.microsoft.com/office/drawing/2014/main" id="{96290D34-FF33-4D3F-9E58-513ADD7E73A0}"/>
              </a:ext>
            </a:extLst>
          </p:cNvPr>
          <p:cNvGraphicFramePr>
            <a:graphicFrameLocks noChangeAspect="1"/>
          </p:cNvGraphicFramePr>
          <p:nvPr>
            <p:extLst>
              <p:ext uri="{D42A27DB-BD31-4B8C-83A1-F6EECF244321}">
                <p14:modId xmlns:p14="http://schemas.microsoft.com/office/powerpoint/2010/main" val="1882436265"/>
              </p:ext>
            </p:extLst>
          </p:nvPr>
        </p:nvGraphicFramePr>
        <p:xfrm>
          <a:off x="7117413" y="3176665"/>
          <a:ext cx="2616200" cy="1625600"/>
        </p:xfrm>
        <a:graphic>
          <a:graphicData uri="http://schemas.openxmlformats.org/presentationml/2006/ole">
            <mc:AlternateContent xmlns:mc="http://schemas.openxmlformats.org/markup-compatibility/2006">
              <mc:Choice xmlns:v="urn:schemas-microsoft-com:vml" Requires="v">
                <p:oleObj spid="_x0000_s1034" name="Visio" r:id="rId3" imgW="2615600" imgH="1625446" progId="">
                  <p:embed/>
                </p:oleObj>
              </mc:Choice>
              <mc:Fallback>
                <p:oleObj name="Visio" r:id="rId3" imgW="2615600" imgH="1625446" progId="">
                  <p:embed/>
                  <p:pic>
                    <p:nvPicPr>
                      <p:cNvPr id="4608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7413" y="3176665"/>
                        <a:ext cx="2616200"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11">
            <a:extLst>
              <a:ext uri="{FF2B5EF4-FFF2-40B4-BE49-F238E27FC236}">
                <a16:creationId xmlns:a16="http://schemas.microsoft.com/office/drawing/2014/main" id="{DA847D01-AD21-4816-A65F-1F28EAC98A72}"/>
              </a:ext>
            </a:extLst>
          </p:cNvPr>
          <p:cNvGraphicFramePr>
            <a:graphicFrameLocks noChangeAspect="1"/>
          </p:cNvGraphicFramePr>
          <p:nvPr>
            <p:extLst>
              <p:ext uri="{D42A27DB-BD31-4B8C-83A1-F6EECF244321}">
                <p14:modId xmlns:p14="http://schemas.microsoft.com/office/powerpoint/2010/main" val="2743318437"/>
              </p:ext>
            </p:extLst>
          </p:nvPr>
        </p:nvGraphicFramePr>
        <p:xfrm>
          <a:off x="2431113" y="3278265"/>
          <a:ext cx="3340100" cy="1379538"/>
        </p:xfrm>
        <a:graphic>
          <a:graphicData uri="http://schemas.openxmlformats.org/presentationml/2006/ole">
            <mc:AlternateContent xmlns:mc="http://schemas.openxmlformats.org/markup-compatibility/2006">
              <mc:Choice xmlns:v="urn:schemas-microsoft-com:vml" Requires="v">
                <p:oleObj spid="_x0000_s1035" name="Visio" r:id="rId5" imgW="3340054" imgH="1379299" progId="">
                  <p:embed/>
                </p:oleObj>
              </mc:Choice>
              <mc:Fallback>
                <p:oleObj name="Visio" r:id="rId5" imgW="3340054" imgH="1379299" progId="">
                  <p:embed/>
                  <p:pic>
                    <p:nvPicPr>
                      <p:cNvPr id="4608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1113" y="3278265"/>
                        <a:ext cx="3340100" cy="137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9">
            <a:extLst>
              <a:ext uri="{FF2B5EF4-FFF2-40B4-BE49-F238E27FC236}">
                <a16:creationId xmlns:a16="http://schemas.microsoft.com/office/drawing/2014/main" id="{2A9A430E-D30C-45C3-AF81-138AFC6F0723}"/>
              </a:ext>
            </a:extLst>
          </p:cNvPr>
          <p:cNvSpPr txBox="1">
            <a:spLocks noChangeArrowheads="1"/>
          </p:cNvSpPr>
          <p:nvPr/>
        </p:nvSpPr>
        <p:spPr bwMode="auto">
          <a:xfrm>
            <a:off x="4780614" y="3278266"/>
            <a:ext cx="854075" cy="314325"/>
          </a:xfrm>
          <a:prstGeom prst="rect">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t>Strategy</a:t>
            </a:r>
          </a:p>
        </p:txBody>
      </p:sp>
    </p:spTree>
    <p:extLst>
      <p:ext uri="{BB962C8B-B14F-4D97-AF65-F5344CB8AC3E}">
        <p14:creationId xmlns:p14="http://schemas.microsoft.com/office/powerpoint/2010/main" val="3296864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0BA1DD8-C1B7-48FD-9D59-5AE4E5D00108}"/>
              </a:ext>
            </a:extLst>
          </p:cNvPr>
          <p:cNvSpPr>
            <a:spLocks noGrp="1"/>
          </p:cNvSpPr>
          <p:nvPr>
            <p:ph type="body" sz="quarter" idx="12"/>
          </p:nvPr>
        </p:nvSpPr>
        <p:spPr/>
        <p:txBody>
          <a:bodyPr/>
          <a:lstStyle/>
          <a:p>
            <a:pPr eaLnBrk="1" hangingPunct="1"/>
            <a:r>
              <a:rPr lang="en-US" dirty="0"/>
              <a:t>Suppose we really do have type of Gates: Turnstile and Door</a:t>
            </a:r>
          </a:p>
          <a:p>
            <a:pPr lvl="1" eaLnBrk="1" hangingPunct="1"/>
            <a:r>
              <a:rPr lang="en-US" dirty="0"/>
              <a:t>This is how to fit this into the Strategy and into the Template Method:</a:t>
            </a:r>
          </a:p>
        </p:txBody>
      </p:sp>
      <p:sp>
        <p:nvSpPr>
          <p:cNvPr id="6" name="Title 5">
            <a:extLst>
              <a:ext uri="{FF2B5EF4-FFF2-40B4-BE49-F238E27FC236}">
                <a16:creationId xmlns:a16="http://schemas.microsoft.com/office/drawing/2014/main" id="{57A8255E-EB92-4B5B-9F72-9BFF5BA98E57}"/>
              </a:ext>
            </a:extLst>
          </p:cNvPr>
          <p:cNvSpPr>
            <a:spLocks noGrp="1"/>
          </p:cNvSpPr>
          <p:nvPr>
            <p:ph type="title"/>
          </p:nvPr>
        </p:nvSpPr>
        <p:spPr/>
        <p:txBody>
          <a:bodyPr>
            <a:normAutofit fontScale="90000"/>
          </a:bodyPr>
          <a:lstStyle/>
          <a:p>
            <a:r>
              <a:rPr lang="en-US" dirty="0"/>
              <a:t>Delegation Is More Flexible</a:t>
            </a:r>
            <a:br>
              <a:rPr lang="en-US" dirty="0"/>
            </a:br>
            <a:r>
              <a:rPr lang="en-US" dirty="0"/>
              <a:t>Than Inheritance</a:t>
            </a:r>
          </a:p>
        </p:txBody>
      </p:sp>
      <p:graphicFrame>
        <p:nvGraphicFramePr>
          <p:cNvPr id="9" name="Object 6">
            <a:extLst>
              <a:ext uri="{FF2B5EF4-FFF2-40B4-BE49-F238E27FC236}">
                <a16:creationId xmlns:a16="http://schemas.microsoft.com/office/drawing/2014/main" id="{BBA08514-A4F1-46E3-8470-272591D1F1C6}"/>
              </a:ext>
            </a:extLst>
          </p:cNvPr>
          <p:cNvGraphicFramePr>
            <a:graphicFrameLocks noChangeAspect="1"/>
          </p:cNvGraphicFramePr>
          <p:nvPr>
            <p:extLst>
              <p:ext uri="{D42A27DB-BD31-4B8C-83A1-F6EECF244321}">
                <p14:modId xmlns:p14="http://schemas.microsoft.com/office/powerpoint/2010/main" val="3701193327"/>
              </p:ext>
            </p:extLst>
          </p:nvPr>
        </p:nvGraphicFramePr>
        <p:xfrm>
          <a:off x="6096000" y="2722336"/>
          <a:ext cx="3547153" cy="2988917"/>
        </p:xfrm>
        <a:graphic>
          <a:graphicData uri="http://schemas.openxmlformats.org/presentationml/2006/ole">
            <mc:AlternateContent xmlns:mc="http://schemas.openxmlformats.org/markup-compatibility/2006">
              <mc:Choice xmlns:v="urn:schemas-microsoft-com:vml" Requires="v">
                <p:oleObj spid="_x0000_s2058" name="Visio" r:id="rId3" imgW="4669675" imgH="3935929" progId="">
                  <p:embed/>
                </p:oleObj>
              </mc:Choice>
              <mc:Fallback>
                <p:oleObj name="Visio" r:id="rId3" imgW="4669675" imgH="3935929" progId="">
                  <p:embed/>
                  <p:pic>
                    <p:nvPicPr>
                      <p:cNvPr id="4711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22336"/>
                        <a:ext cx="3547153" cy="2988917"/>
                      </a:xfrm>
                      <a:prstGeom prst="rect">
                        <a:avLst/>
                      </a:prstGeom>
                      <a:noFill/>
                      <a:ln>
                        <a:noFill/>
                      </a:ln>
                      <a:effectLst/>
                    </p:spPr>
                  </p:pic>
                </p:oleObj>
              </mc:Fallback>
            </mc:AlternateContent>
          </a:graphicData>
        </a:graphic>
      </p:graphicFrame>
      <p:sp>
        <p:nvSpPr>
          <p:cNvPr id="10" name="Text Box 7">
            <a:extLst>
              <a:ext uri="{FF2B5EF4-FFF2-40B4-BE49-F238E27FC236}">
                <a16:creationId xmlns:a16="http://schemas.microsoft.com/office/drawing/2014/main" id="{293AADBF-66EA-4432-887B-DE9285B97967}"/>
              </a:ext>
            </a:extLst>
          </p:cNvPr>
          <p:cNvSpPr txBox="1">
            <a:spLocks noChangeArrowheads="1"/>
          </p:cNvSpPr>
          <p:nvPr/>
        </p:nvSpPr>
        <p:spPr bwMode="auto">
          <a:xfrm>
            <a:off x="8991601" y="3103337"/>
            <a:ext cx="1193640" cy="523220"/>
          </a:xfrm>
          <a:prstGeom prst="rect">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t>Template Method</a:t>
            </a:r>
          </a:p>
        </p:txBody>
      </p:sp>
      <p:sp>
        <p:nvSpPr>
          <p:cNvPr id="11" name="Text Box 9">
            <a:extLst>
              <a:ext uri="{FF2B5EF4-FFF2-40B4-BE49-F238E27FC236}">
                <a16:creationId xmlns:a16="http://schemas.microsoft.com/office/drawing/2014/main" id="{D406B212-3E85-4422-91A5-504254C9292D}"/>
              </a:ext>
            </a:extLst>
          </p:cNvPr>
          <p:cNvSpPr txBox="1">
            <a:spLocks noChangeArrowheads="1"/>
          </p:cNvSpPr>
          <p:nvPr/>
        </p:nvSpPr>
        <p:spPr bwMode="auto">
          <a:xfrm>
            <a:off x="3276600" y="4703537"/>
            <a:ext cx="648665" cy="523220"/>
          </a:xfrm>
          <a:prstGeom prst="rect">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wrap="squar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t>Strategy</a:t>
            </a:r>
          </a:p>
        </p:txBody>
      </p:sp>
      <p:graphicFrame>
        <p:nvGraphicFramePr>
          <p:cNvPr id="12" name="Object 10">
            <a:extLst>
              <a:ext uri="{FF2B5EF4-FFF2-40B4-BE49-F238E27FC236}">
                <a16:creationId xmlns:a16="http://schemas.microsoft.com/office/drawing/2014/main" id="{E0810FD3-4D24-451C-8693-8DD63C292D12}"/>
              </a:ext>
            </a:extLst>
          </p:cNvPr>
          <p:cNvGraphicFramePr>
            <a:graphicFrameLocks noChangeAspect="1"/>
          </p:cNvGraphicFramePr>
          <p:nvPr>
            <p:extLst>
              <p:ext uri="{D42A27DB-BD31-4B8C-83A1-F6EECF244321}">
                <p14:modId xmlns:p14="http://schemas.microsoft.com/office/powerpoint/2010/main" val="3823832712"/>
              </p:ext>
            </p:extLst>
          </p:nvPr>
        </p:nvGraphicFramePr>
        <p:xfrm>
          <a:off x="1905001" y="3219225"/>
          <a:ext cx="3773824" cy="1097182"/>
        </p:xfrm>
        <a:graphic>
          <a:graphicData uri="http://schemas.openxmlformats.org/presentationml/2006/ole">
            <mc:AlternateContent xmlns:mc="http://schemas.openxmlformats.org/markup-compatibility/2006">
              <mc:Choice xmlns:v="urn:schemas-microsoft-com:vml" Requires="v">
                <p:oleObj spid="_x0000_s2059" name="Visio" r:id="rId5" imgW="4968863" imgH="1443870" progId="">
                  <p:embed/>
                </p:oleObj>
              </mc:Choice>
              <mc:Fallback>
                <p:oleObj name="Visio" r:id="rId5" imgW="4968863" imgH="1443870" progId="">
                  <p:embed/>
                  <p:pic>
                    <p:nvPicPr>
                      <p:cNvPr id="47113"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1" y="3219225"/>
                        <a:ext cx="3773824" cy="109718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254819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D5C22B-5017-458F-82EB-767DF3B74117}"/>
              </a:ext>
            </a:extLst>
          </p:cNvPr>
          <p:cNvSpPr>
            <a:spLocks noGrp="1"/>
          </p:cNvSpPr>
          <p:nvPr>
            <p:ph type="body" sz="quarter" idx="12"/>
          </p:nvPr>
        </p:nvSpPr>
        <p:spPr/>
        <p:txBody>
          <a:bodyPr/>
          <a:lstStyle/>
          <a:p>
            <a:pPr marL="342900" indent="-342900">
              <a:lnSpc>
                <a:spcPct val="115000"/>
              </a:lnSpc>
            </a:pPr>
            <a:r>
              <a:rPr lang="en-US" dirty="0"/>
              <a:t>Object-Oriented Design principles are important</a:t>
            </a:r>
          </a:p>
          <a:p>
            <a:pPr marL="514350" lvl="1" indent="-285750">
              <a:lnSpc>
                <a:spcPct val="115000"/>
              </a:lnSpc>
              <a:buSzPts val="1800"/>
            </a:pPr>
            <a:r>
              <a:rPr lang="en-US" dirty="0"/>
              <a:t>Many think they understand them</a:t>
            </a:r>
          </a:p>
          <a:p>
            <a:pPr marL="742950" lvl="2" indent="-285750">
              <a:lnSpc>
                <a:spcPct val="115000"/>
              </a:lnSpc>
              <a:buSzPts val="1800"/>
            </a:pPr>
            <a:r>
              <a:rPr lang="en-US" dirty="0"/>
              <a:t>Then demonstrate that they don’t</a:t>
            </a:r>
          </a:p>
          <a:p>
            <a:pPr marL="514350" lvl="1" indent="-285750">
              <a:lnSpc>
                <a:spcPct val="115000"/>
              </a:lnSpc>
              <a:buSzPts val="1800"/>
            </a:pPr>
            <a:r>
              <a:rPr lang="en-US" dirty="0"/>
              <a:t>It requires a lot of discipline</a:t>
            </a:r>
          </a:p>
          <a:p>
            <a:pPr marL="742950" lvl="2" indent="-285750">
              <a:lnSpc>
                <a:spcPct val="115000"/>
              </a:lnSpc>
              <a:buSzPts val="1800"/>
            </a:pPr>
            <a:r>
              <a:rPr lang="en-US" dirty="0"/>
              <a:t>A philosophy</a:t>
            </a:r>
          </a:p>
          <a:p>
            <a:pPr marL="342900" indent="-342900">
              <a:lnSpc>
                <a:spcPct val="115000"/>
              </a:lnSpc>
            </a:pPr>
            <a:r>
              <a:rPr lang="en-US" dirty="0"/>
              <a:t>Always think of OO principles when designing tests</a:t>
            </a:r>
          </a:p>
          <a:p>
            <a:endParaRPr lang="en-US" dirty="0"/>
          </a:p>
        </p:txBody>
      </p:sp>
      <p:sp>
        <p:nvSpPr>
          <p:cNvPr id="6" name="Title 5">
            <a:extLst>
              <a:ext uri="{FF2B5EF4-FFF2-40B4-BE49-F238E27FC236}">
                <a16:creationId xmlns:a16="http://schemas.microsoft.com/office/drawing/2014/main" id="{BA9BEE8A-5031-486E-AB2A-682D2A4D9A23}"/>
              </a:ext>
            </a:extLst>
          </p:cNvPr>
          <p:cNvSpPr>
            <a:spLocks noGrp="1"/>
          </p:cNvSpPr>
          <p:nvPr>
            <p:ph type="title"/>
          </p:nvPr>
        </p:nvSpPr>
        <p:spPr/>
        <p:txBody>
          <a:bodyPr/>
          <a:lstStyle/>
          <a:p>
            <a:r>
              <a:rPr lang="en-US" dirty="0"/>
              <a:t>Object-Oriented Design</a:t>
            </a:r>
          </a:p>
        </p:txBody>
      </p:sp>
    </p:spTree>
    <p:extLst>
      <p:ext uri="{BB962C8B-B14F-4D97-AF65-F5344CB8AC3E}">
        <p14:creationId xmlns:p14="http://schemas.microsoft.com/office/powerpoint/2010/main" val="32072182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4ABED2-4C1E-47A0-98B9-1B4CC8F01977}"/>
              </a:ext>
            </a:extLst>
          </p:cNvPr>
          <p:cNvGrpSpPr/>
          <p:nvPr/>
        </p:nvGrpSpPr>
        <p:grpSpPr>
          <a:xfrm>
            <a:off x="4833642" y="2141222"/>
            <a:ext cx="4445227" cy="3304420"/>
            <a:chOff x="4399685" y="655859"/>
            <a:chExt cx="4445227" cy="3304420"/>
          </a:xfrm>
        </p:grpSpPr>
        <p:sp>
          <p:nvSpPr>
            <p:cNvPr id="4" name="TextBox 3"/>
            <p:cNvSpPr txBox="1"/>
            <p:nvPr/>
          </p:nvSpPr>
          <p:spPr>
            <a:xfrm>
              <a:off x="5236232" y="655859"/>
              <a:ext cx="3608680" cy="646331"/>
            </a:xfrm>
            <a:prstGeom prst="rect">
              <a:avLst/>
            </a:prstGeom>
            <a:noFill/>
          </p:spPr>
          <p:txBody>
            <a:bodyPr wrap="none" rtlCol="0">
              <a:spAutoFit/>
            </a:bodyPr>
            <a:lstStyle/>
            <a:p>
              <a:pPr>
                <a:defRPr/>
              </a:pPr>
              <a:r>
                <a:rPr lang="en-US" sz="3600" b="1" dirty="0">
                  <a:latin typeface="Lato"/>
                </a:rPr>
                <a:t>Design Patterns</a:t>
              </a:r>
              <a:endParaRPr lang="id-ID" sz="3600" b="1" dirty="0">
                <a:latin typeface="Lato"/>
                <a:sym typeface="Lato"/>
              </a:endParaRPr>
            </a:p>
          </p:txBody>
        </p:sp>
        <p:sp>
          <p:nvSpPr>
            <p:cNvPr id="6" name="Rectangle 5"/>
            <p:cNvSpPr/>
            <p:nvPr/>
          </p:nvSpPr>
          <p:spPr>
            <a:xfrm>
              <a:off x="4399685" y="683575"/>
              <a:ext cx="581025"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FFFFFF"/>
                </a:solidFill>
                <a:effectLst/>
                <a:uLnTx/>
                <a:uFillTx/>
                <a:latin typeface="Avenir Book"/>
                <a:ea typeface="+mn-ea"/>
                <a:cs typeface="+mn-cs"/>
                <a:sym typeface="Arial"/>
              </a:endParaRPr>
            </a:p>
          </p:txBody>
        </p:sp>
        <p:grpSp>
          <p:nvGrpSpPr>
            <p:cNvPr id="9" name="Group 8"/>
            <p:cNvGrpSpPr/>
            <p:nvPr/>
          </p:nvGrpSpPr>
          <p:grpSpPr>
            <a:xfrm>
              <a:off x="4506347" y="831822"/>
              <a:ext cx="367700" cy="284530"/>
              <a:chOff x="5895975" y="3276601"/>
              <a:chExt cx="400050" cy="309563"/>
            </a:xfrm>
            <a:solidFill>
              <a:schemeClr val="bg1"/>
            </a:solidFill>
          </p:grpSpPr>
          <p:sp>
            <p:nvSpPr>
              <p:cNvPr id="10" name="Freeform 5"/>
              <p:cNvSpPr>
                <a:spLocks/>
              </p:cNvSpPr>
              <p:nvPr/>
            </p:nvSpPr>
            <p:spPr bwMode="auto">
              <a:xfrm>
                <a:off x="6003925" y="3276601"/>
                <a:ext cx="292100" cy="61913"/>
              </a:xfrm>
              <a:custGeom>
                <a:avLst/>
                <a:gdLst>
                  <a:gd name="T0" fmla="*/ 4 w 76"/>
                  <a:gd name="T1" fmla="*/ 0 h 16"/>
                  <a:gd name="T2" fmla="*/ 72 w 76"/>
                  <a:gd name="T3" fmla="*/ 0 h 16"/>
                  <a:gd name="T4" fmla="*/ 76 w 76"/>
                  <a:gd name="T5" fmla="*/ 4 h 16"/>
                  <a:gd name="T6" fmla="*/ 76 w 76"/>
                  <a:gd name="T7" fmla="*/ 12 h 16"/>
                  <a:gd name="T8" fmla="*/ 72 w 76"/>
                  <a:gd name="T9" fmla="*/ 16 h 16"/>
                  <a:gd name="T10" fmla="*/ 4 w 76"/>
                  <a:gd name="T11" fmla="*/ 16 h 16"/>
                  <a:gd name="T12" fmla="*/ 0 w 76"/>
                  <a:gd name="T13" fmla="*/ 12 h 16"/>
                  <a:gd name="T14" fmla="*/ 0 w 76"/>
                  <a:gd name="T15" fmla="*/ 4 h 16"/>
                  <a:gd name="T16" fmla="*/ 4 w 7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
                    <a:moveTo>
                      <a:pt x="4" y="0"/>
                    </a:moveTo>
                    <a:cubicBezTo>
                      <a:pt x="72" y="0"/>
                      <a:pt x="72" y="0"/>
                      <a:pt x="72" y="0"/>
                    </a:cubicBezTo>
                    <a:cubicBezTo>
                      <a:pt x="74" y="0"/>
                      <a:pt x="76" y="2"/>
                      <a:pt x="76" y="4"/>
                    </a:cubicBezTo>
                    <a:cubicBezTo>
                      <a:pt x="76" y="12"/>
                      <a:pt x="76" y="12"/>
                      <a:pt x="76" y="12"/>
                    </a:cubicBezTo>
                    <a:cubicBezTo>
                      <a:pt x="76" y="14"/>
                      <a:pt x="74" y="16"/>
                      <a:pt x="7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6"/>
              <p:cNvSpPr>
                <a:spLocks/>
              </p:cNvSpPr>
              <p:nvPr/>
            </p:nvSpPr>
            <p:spPr bwMode="auto">
              <a:xfrm>
                <a:off x="6003925" y="3400426"/>
                <a:ext cx="231775" cy="61913"/>
              </a:xfrm>
              <a:custGeom>
                <a:avLst/>
                <a:gdLst>
                  <a:gd name="T0" fmla="*/ 4 w 60"/>
                  <a:gd name="T1" fmla="*/ 0 h 16"/>
                  <a:gd name="T2" fmla="*/ 56 w 60"/>
                  <a:gd name="T3" fmla="*/ 0 h 16"/>
                  <a:gd name="T4" fmla="*/ 60 w 60"/>
                  <a:gd name="T5" fmla="*/ 4 h 16"/>
                  <a:gd name="T6" fmla="*/ 60 w 60"/>
                  <a:gd name="T7" fmla="*/ 12 h 16"/>
                  <a:gd name="T8" fmla="*/ 56 w 60"/>
                  <a:gd name="T9" fmla="*/ 16 h 16"/>
                  <a:gd name="T10" fmla="*/ 4 w 60"/>
                  <a:gd name="T11" fmla="*/ 16 h 16"/>
                  <a:gd name="T12" fmla="*/ 0 w 60"/>
                  <a:gd name="T13" fmla="*/ 12 h 16"/>
                  <a:gd name="T14" fmla="*/ 0 w 60"/>
                  <a:gd name="T15" fmla="*/ 4 h 16"/>
                  <a:gd name="T16" fmla="*/ 4 w 6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4" y="0"/>
                    </a:moveTo>
                    <a:cubicBezTo>
                      <a:pt x="56" y="0"/>
                      <a:pt x="56" y="0"/>
                      <a:pt x="56" y="0"/>
                    </a:cubicBezTo>
                    <a:cubicBezTo>
                      <a:pt x="58" y="0"/>
                      <a:pt x="60" y="2"/>
                      <a:pt x="60" y="4"/>
                    </a:cubicBezTo>
                    <a:cubicBezTo>
                      <a:pt x="60" y="12"/>
                      <a:pt x="60" y="12"/>
                      <a:pt x="60" y="12"/>
                    </a:cubicBezTo>
                    <a:cubicBezTo>
                      <a:pt x="60" y="14"/>
                      <a:pt x="58" y="16"/>
                      <a:pt x="56"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Freeform 7"/>
              <p:cNvSpPr>
                <a:spLocks/>
              </p:cNvSpPr>
              <p:nvPr/>
            </p:nvSpPr>
            <p:spPr bwMode="auto">
              <a:xfrm>
                <a:off x="6003925" y="3524251"/>
                <a:ext cx="277813" cy="61913"/>
              </a:xfrm>
              <a:custGeom>
                <a:avLst/>
                <a:gdLst>
                  <a:gd name="T0" fmla="*/ 4 w 72"/>
                  <a:gd name="T1" fmla="*/ 0 h 16"/>
                  <a:gd name="T2" fmla="*/ 68 w 72"/>
                  <a:gd name="T3" fmla="*/ 0 h 16"/>
                  <a:gd name="T4" fmla="*/ 72 w 72"/>
                  <a:gd name="T5" fmla="*/ 4 h 16"/>
                  <a:gd name="T6" fmla="*/ 72 w 72"/>
                  <a:gd name="T7" fmla="*/ 12 h 16"/>
                  <a:gd name="T8" fmla="*/ 68 w 72"/>
                  <a:gd name="T9" fmla="*/ 16 h 16"/>
                  <a:gd name="T10" fmla="*/ 4 w 72"/>
                  <a:gd name="T11" fmla="*/ 16 h 16"/>
                  <a:gd name="T12" fmla="*/ 0 w 72"/>
                  <a:gd name="T13" fmla="*/ 12 h 16"/>
                  <a:gd name="T14" fmla="*/ 0 w 72"/>
                  <a:gd name="T15" fmla="*/ 4 h 16"/>
                  <a:gd name="T16" fmla="*/ 4 w 7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6">
                    <a:moveTo>
                      <a:pt x="4" y="0"/>
                    </a:moveTo>
                    <a:cubicBezTo>
                      <a:pt x="68" y="0"/>
                      <a:pt x="68" y="0"/>
                      <a:pt x="68" y="0"/>
                    </a:cubicBezTo>
                    <a:cubicBezTo>
                      <a:pt x="70" y="0"/>
                      <a:pt x="72" y="2"/>
                      <a:pt x="72" y="4"/>
                    </a:cubicBezTo>
                    <a:cubicBezTo>
                      <a:pt x="72" y="12"/>
                      <a:pt x="72" y="12"/>
                      <a:pt x="72" y="12"/>
                    </a:cubicBezTo>
                    <a:cubicBezTo>
                      <a:pt x="72" y="14"/>
                      <a:pt x="70" y="16"/>
                      <a:pt x="68"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Freeform 8"/>
              <p:cNvSpPr>
                <a:spLocks/>
              </p:cNvSpPr>
              <p:nvPr/>
            </p:nvSpPr>
            <p:spPr bwMode="auto">
              <a:xfrm>
                <a:off x="5895975" y="327660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Freeform 9"/>
              <p:cNvSpPr>
                <a:spLocks/>
              </p:cNvSpPr>
              <p:nvPr/>
            </p:nvSpPr>
            <p:spPr bwMode="auto">
              <a:xfrm>
                <a:off x="5895975" y="3400426"/>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10"/>
              <p:cNvSpPr>
                <a:spLocks/>
              </p:cNvSpPr>
              <p:nvPr/>
            </p:nvSpPr>
            <p:spPr bwMode="auto">
              <a:xfrm>
                <a:off x="5895975" y="352425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7" name="Straight Connector 16"/>
            <p:cNvCxnSpPr/>
            <p:nvPr/>
          </p:nvCxnSpPr>
          <p:spPr>
            <a:xfrm>
              <a:off x="4690197" y="1318884"/>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90197" y="1822802"/>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90197" y="2330427"/>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80710" y="1537256"/>
              <a:ext cx="1840568"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Template Method</a:t>
              </a:r>
            </a:p>
          </p:txBody>
        </p:sp>
        <p:sp>
          <p:nvSpPr>
            <p:cNvPr id="38" name="TextBox 37"/>
            <p:cNvSpPr txBox="1"/>
            <p:nvPr/>
          </p:nvSpPr>
          <p:spPr>
            <a:xfrm>
              <a:off x="4980710" y="2548576"/>
              <a:ext cx="885179" cy="369332"/>
            </a:xfrm>
            <a:prstGeom prst="rect">
              <a:avLst/>
            </a:prstGeom>
            <a:noFill/>
          </p:spPr>
          <p:txBody>
            <a:bodyPr wrap="none" rtlCol="0">
              <a:spAutoFit/>
            </a:bodyPr>
            <a:lstStyle/>
            <a:p>
              <a:pPr>
                <a:defRPr/>
              </a:pPr>
              <a:r>
                <a:rPr lang="en-US" sz="1800" b="1" dirty="0">
                  <a:solidFill>
                    <a:srgbClr val="138BB9"/>
                  </a:solidFill>
                  <a:latin typeface="Avenir Book" panose="02000503020000020003" pitchFamily="2" charset="0"/>
                  <a:ea typeface="Open Sans"/>
                  <a:cs typeface="Open Sans"/>
                </a:rPr>
                <a:t>Factory</a:t>
              </a:r>
            </a:p>
          </p:txBody>
        </p:sp>
        <p:sp>
          <p:nvSpPr>
            <p:cNvPr id="39" name="TextBox 38"/>
            <p:cNvSpPr txBox="1"/>
            <p:nvPr/>
          </p:nvSpPr>
          <p:spPr>
            <a:xfrm>
              <a:off x="4980710" y="2011469"/>
              <a:ext cx="3191650" cy="369332"/>
            </a:xfrm>
            <a:prstGeom prst="rect">
              <a:avLst/>
            </a:prstGeom>
            <a:noFill/>
          </p:spPr>
          <p:txBody>
            <a:bodyPr wrap="squar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Strategy</a:t>
              </a:r>
            </a:p>
          </p:txBody>
        </p:sp>
        <p:sp>
          <p:nvSpPr>
            <p:cNvPr id="42" name="Chevron 41">
              <a:extLst>
                <a:ext uri="{FF2B5EF4-FFF2-40B4-BE49-F238E27FC236}">
                  <a16:creationId xmlns:a16="http://schemas.microsoft.com/office/drawing/2014/main" id="{95020DA5-41EE-AF49-9A44-84F9F145BB20}"/>
                </a:ext>
              </a:extLst>
            </p:cNvPr>
            <p:cNvSpPr/>
            <p:nvPr/>
          </p:nvSpPr>
          <p:spPr>
            <a:xfrm>
              <a:off x="4590828" y="2130089"/>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3" name="Chevron 42">
              <a:extLst>
                <a:ext uri="{FF2B5EF4-FFF2-40B4-BE49-F238E27FC236}">
                  <a16:creationId xmlns:a16="http://schemas.microsoft.com/office/drawing/2014/main" id="{C002964E-62C1-DA43-9F12-EAB436A04C20}"/>
                </a:ext>
              </a:extLst>
            </p:cNvPr>
            <p:cNvSpPr/>
            <p:nvPr/>
          </p:nvSpPr>
          <p:spPr>
            <a:xfrm>
              <a:off x="4570508" y="2640632"/>
              <a:ext cx="198738" cy="17218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6" name="Chevron 45">
              <a:extLst>
                <a:ext uri="{FF2B5EF4-FFF2-40B4-BE49-F238E27FC236}">
                  <a16:creationId xmlns:a16="http://schemas.microsoft.com/office/drawing/2014/main" id="{545DE6F4-4235-A741-A6EC-9755646991F6}"/>
                </a:ext>
              </a:extLst>
            </p:cNvPr>
            <p:cNvSpPr/>
            <p:nvPr/>
          </p:nvSpPr>
          <p:spPr>
            <a:xfrm>
              <a:off x="4570508" y="1610744"/>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cxnSp>
          <p:nvCxnSpPr>
            <p:cNvPr id="21" name="Straight Connector 20">
              <a:extLst>
                <a:ext uri="{FF2B5EF4-FFF2-40B4-BE49-F238E27FC236}">
                  <a16:creationId xmlns:a16="http://schemas.microsoft.com/office/drawing/2014/main" id="{F530D99C-61E3-483D-B233-E76D7DB1EFB4}"/>
                </a:ext>
              </a:extLst>
            </p:cNvPr>
            <p:cNvCxnSpPr/>
            <p:nvPr/>
          </p:nvCxnSpPr>
          <p:spPr>
            <a:xfrm>
              <a:off x="4690197" y="2865173"/>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11BE5C-5FE6-4D3D-9935-04CB35109324}"/>
                </a:ext>
              </a:extLst>
            </p:cNvPr>
            <p:cNvCxnSpPr/>
            <p:nvPr/>
          </p:nvCxnSpPr>
          <p:spPr>
            <a:xfrm>
              <a:off x="4690197" y="3372798"/>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7E29AD-E4B9-4359-BBC3-0C2443A24A61}"/>
                </a:ext>
              </a:extLst>
            </p:cNvPr>
            <p:cNvSpPr txBox="1"/>
            <p:nvPr/>
          </p:nvSpPr>
          <p:spPr>
            <a:xfrm>
              <a:off x="4980710" y="3590947"/>
              <a:ext cx="1165704"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API Design</a:t>
              </a:r>
            </a:p>
          </p:txBody>
        </p:sp>
        <p:sp>
          <p:nvSpPr>
            <p:cNvPr id="24" name="TextBox 23">
              <a:extLst>
                <a:ext uri="{FF2B5EF4-FFF2-40B4-BE49-F238E27FC236}">
                  <a16:creationId xmlns:a16="http://schemas.microsoft.com/office/drawing/2014/main" id="{B80F0FEE-04FE-4376-8670-4C9A6848C789}"/>
                </a:ext>
              </a:extLst>
            </p:cNvPr>
            <p:cNvSpPr txBox="1"/>
            <p:nvPr/>
          </p:nvSpPr>
          <p:spPr>
            <a:xfrm>
              <a:off x="4980710" y="3053840"/>
              <a:ext cx="3191650" cy="369332"/>
            </a:xfrm>
            <a:prstGeom prst="rect">
              <a:avLst/>
            </a:prstGeom>
            <a:noFill/>
          </p:spPr>
          <p:txBody>
            <a:bodyPr wrap="squar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Composite</a:t>
              </a:r>
            </a:p>
          </p:txBody>
        </p:sp>
        <p:sp>
          <p:nvSpPr>
            <p:cNvPr id="25" name="Chevron 41">
              <a:extLst>
                <a:ext uri="{FF2B5EF4-FFF2-40B4-BE49-F238E27FC236}">
                  <a16:creationId xmlns:a16="http://schemas.microsoft.com/office/drawing/2014/main" id="{EE30D2F6-8DA6-415B-9734-979F0670B5C8}"/>
                </a:ext>
              </a:extLst>
            </p:cNvPr>
            <p:cNvSpPr/>
            <p:nvPr/>
          </p:nvSpPr>
          <p:spPr>
            <a:xfrm>
              <a:off x="4590828" y="3172460"/>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26" name="Chevron 41">
              <a:extLst>
                <a:ext uri="{FF2B5EF4-FFF2-40B4-BE49-F238E27FC236}">
                  <a16:creationId xmlns:a16="http://schemas.microsoft.com/office/drawing/2014/main" id="{151E2CFD-DD47-4D8E-A7B7-C2EFBC4E611E}"/>
                </a:ext>
              </a:extLst>
            </p:cNvPr>
            <p:cNvSpPr/>
            <p:nvPr/>
          </p:nvSpPr>
          <p:spPr>
            <a:xfrm>
              <a:off x="4590828" y="3710508"/>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grpSp>
    </p:spTree>
    <p:extLst>
      <p:ext uri="{BB962C8B-B14F-4D97-AF65-F5344CB8AC3E}">
        <p14:creationId xmlns:p14="http://schemas.microsoft.com/office/powerpoint/2010/main" val="3062272235"/>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41B5540-6926-427D-9532-F6850BDA1CBD}"/>
              </a:ext>
            </a:extLst>
          </p:cNvPr>
          <p:cNvSpPr>
            <a:spLocks noGrp="1"/>
          </p:cNvSpPr>
          <p:nvPr>
            <p:ph type="body" sz="quarter" idx="12"/>
          </p:nvPr>
        </p:nvSpPr>
        <p:spPr/>
        <p:txBody>
          <a:bodyPr>
            <a:normAutofit fontScale="92500" lnSpcReduction="10000"/>
          </a:bodyPr>
          <a:lstStyle/>
          <a:p>
            <a:pPr eaLnBrk="1" hangingPunct="1"/>
            <a:r>
              <a:rPr lang="en-US" dirty="0"/>
              <a:t>Often need to be able to create objects interactively</a:t>
            </a:r>
          </a:p>
          <a:p>
            <a:pPr lvl="1" eaLnBrk="1" hangingPunct="1"/>
            <a:r>
              <a:rPr lang="en-US" dirty="0"/>
              <a:t>Say there’s an application that lets a curator configure an exhibit</a:t>
            </a:r>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eaLnBrk="1" hangingPunct="1"/>
            <a:r>
              <a:rPr lang="en-US" dirty="0"/>
              <a:t>What’s the drawback of directly invoking constructors like this?</a:t>
            </a:r>
          </a:p>
          <a:p>
            <a:endParaRPr lang="en-US" dirty="0"/>
          </a:p>
        </p:txBody>
      </p:sp>
      <p:sp>
        <p:nvSpPr>
          <p:cNvPr id="6" name="Title 5">
            <a:extLst>
              <a:ext uri="{FF2B5EF4-FFF2-40B4-BE49-F238E27FC236}">
                <a16:creationId xmlns:a16="http://schemas.microsoft.com/office/drawing/2014/main" id="{A01B0042-23CA-4D83-90B1-EECBEE3544AB}"/>
              </a:ext>
            </a:extLst>
          </p:cNvPr>
          <p:cNvSpPr>
            <a:spLocks noGrp="1"/>
          </p:cNvSpPr>
          <p:nvPr>
            <p:ph type="title"/>
          </p:nvPr>
        </p:nvSpPr>
        <p:spPr/>
        <p:txBody>
          <a:bodyPr/>
          <a:lstStyle/>
          <a:p>
            <a:r>
              <a:rPr lang="en-US" dirty="0"/>
              <a:t>Creating Objects on Demand</a:t>
            </a:r>
          </a:p>
        </p:txBody>
      </p:sp>
      <p:sp>
        <p:nvSpPr>
          <p:cNvPr id="9" name="Text Box 6">
            <a:extLst>
              <a:ext uri="{FF2B5EF4-FFF2-40B4-BE49-F238E27FC236}">
                <a16:creationId xmlns:a16="http://schemas.microsoft.com/office/drawing/2014/main" id="{858656B0-B8EE-40A8-AECD-2320F38C76A2}"/>
              </a:ext>
            </a:extLst>
          </p:cNvPr>
          <p:cNvSpPr txBox="1">
            <a:spLocks noChangeArrowheads="1"/>
          </p:cNvSpPr>
          <p:nvPr/>
        </p:nvSpPr>
        <p:spPr bwMode="auto">
          <a:xfrm>
            <a:off x="2084882" y="2642016"/>
            <a:ext cx="5830888" cy="2654300"/>
          </a:xfrm>
          <a:prstGeom prst="rect">
            <a:avLst/>
          </a:prstGeom>
          <a:solidFill>
            <a:schemeClr val="accent1"/>
          </a:solidFill>
          <a:ln w="9525" algn="ctr">
            <a:solidFill>
              <a:schemeClr val="tx1"/>
            </a:solidFill>
            <a:miter lim="800000"/>
            <a:headEnd/>
            <a:tailEnd/>
          </a:ln>
          <a:effectLst>
            <a:outerShdw dist="35921" dir="2700000" algn="ctr" rotWithShape="0">
              <a:schemeClr val="bg2"/>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String exhibitName = …; // from user selection</a:t>
            </a:r>
          </a:p>
          <a:p>
            <a:pPr eaLnBrk="1" hangingPunct="1"/>
            <a:r>
              <a:rPr lang="en-US" dirty="0">
                <a:solidFill>
                  <a:schemeClr val="bg1"/>
                </a:solidFill>
                <a:latin typeface="Courier New" pitchFamily="49" charset="0"/>
              </a:rPr>
              <a:t>String exhibitType    = …; // from user selection</a:t>
            </a:r>
          </a:p>
          <a:p>
            <a:pPr eaLnBrk="1" hangingPunct="1"/>
            <a:endParaRPr lang="en-US" dirty="0">
              <a:solidFill>
                <a:schemeClr val="bg1"/>
              </a:solidFill>
              <a:latin typeface="Courier New" pitchFamily="49" charset="0"/>
            </a:endParaRPr>
          </a:p>
          <a:p>
            <a:pPr eaLnBrk="1" hangingPunct="1"/>
            <a:r>
              <a:rPr lang="en-US" dirty="0">
                <a:solidFill>
                  <a:schemeClr val="bg1"/>
                </a:solidFill>
                <a:latin typeface="Courier New" pitchFamily="49" charset="0"/>
              </a:rPr>
              <a:t>Exhibit newExhibit;</a:t>
            </a:r>
          </a:p>
          <a:p>
            <a:pPr eaLnBrk="1" hangingPunct="1"/>
            <a:r>
              <a:rPr lang="en-US" b="1" dirty="0">
                <a:solidFill>
                  <a:schemeClr val="bg1"/>
                </a:solidFill>
                <a:latin typeface="Courier New" pitchFamily="49" charset="0"/>
              </a:rPr>
              <a:t>if (exhibitType.equals("permanent")){</a:t>
            </a:r>
          </a:p>
          <a:p>
            <a:pPr eaLnBrk="1" hangingPunct="1"/>
            <a:r>
              <a:rPr lang="en-US" b="1" dirty="0">
                <a:solidFill>
                  <a:schemeClr val="bg1"/>
                </a:solidFill>
                <a:latin typeface="Courier New" pitchFamily="49" charset="0"/>
              </a:rPr>
              <a:t>      newExhibit = new PermanentExhibit(exhibitName);</a:t>
            </a:r>
          </a:p>
          <a:p>
            <a:pPr eaLnBrk="1" hangingPunct="1"/>
            <a:r>
              <a:rPr lang="en-US" b="1" dirty="0">
                <a:solidFill>
                  <a:schemeClr val="bg1"/>
                </a:solidFill>
                <a:latin typeface="Courier New" pitchFamily="49" charset="0"/>
              </a:rPr>
              <a:t>}</a:t>
            </a:r>
            <a:r>
              <a:rPr lang="en-US" dirty="0">
                <a:solidFill>
                  <a:schemeClr val="bg1"/>
                </a:solidFill>
                <a:latin typeface="Courier New" pitchFamily="49" charset="0"/>
              </a:rPr>
              <a:t> else if (exhibitType.equals("visiting")){</a:t>
            </a:r>
          </a:p>
          <a:p>
            <a:pPr eaLnBrk="1" hangingPunct="1"/>
            <a:r>
              <a:rPr lang="en-US" dirty="0">
                <a:solidFill>
                  <a:schemeClr val="bg1"/>
                </a:solidFill>
                <a:latin typeface="Courier New" pitchFamily="49" charset="0"/>
              </a:rPr>
              <a:t>      newExhibit = VisitingExhibit(exhibitName);</a:t>
            </a:r>
          </a:p>
          <a:p>
            <a:pPr eaLnBrk="1" hangingPunct="1"/>
            <a:r>
              <a:rPr lang="en-US" dirty="0">
                <a:solidFill>
                  <a:schemeClr val="bg1"/>
                </a:solidFill>
                <a:latin typeface="Courier New" pitchFamily="49" charset="0"/>
              </a:rPr>
              <a:t>} else {</a:t>
            </a:r>
          </a:p>
          <a:p>
            <a:pPr eaLnBrk="1" hangingPunct="1"/>
            <a:r>
              <a:rPr lang="en-US" dirty="0">
                <a:solidFill>
                  <a:schemeClr val="bg1"/>
                </a:solidFill>
                <a:latin typeface="Courier New" pitchFamily="49" charset="0"/>
              </a:rPr>
              <a:t>      throw new IllegalArgumentException(…);</a:t>
            </a:r>
          </a:p>
          <a:p>
            <a:pPr eaLnBrk="1" hangingPunct="1"/>
            <a:r>
              <a:rPr lang="en-US" dirty="0">
                <a:solidFill>
                  <a:schemeClr val="bg1"/>
                </a:solidFill>
                <a:latin typeface="Courier New" pitchFamily="49" charset="0"/>
              </a:rPr>
              <a:t>}</a:t>
            </a:r>
          </a:p>
          <a:p>
            <a:pPr eaLnBrk="1" hangingPunct="1"/>
            <a:r>
              <a:rPr lang="en-US" dirty="0">
                <a:solidFill>
                  <a:schemeClr val="bg1"/>
                </a:solidFill>
                <a:latin typeface="Courier New" pitchFamily="49" charset="0"/>
              </a:rPr>
              <a:t>// newExhibit can now be used</a:t>
            </a:r>
          </a:p>
        </p:txBody>
      </p:sp>
      <p:graphicFrame>
        <p:nvGraphicFramePr>
          <p:cNvPr id="10" name="Object 7">
            <a:extLst>
              <a:ext uri="{FF2B5EF4-FFF2-40B4-BE49-F238E27FC236}">
                <a16:creationId xmlns:a16="http://schemas.microsoft.com/office/drawing/2014/main" id="{C994D073-04D7-4235-891D-F3E80488E8BB}"/>
              </a:ext>
            </a:extLst>
          </p:cNvPr>
          <p:cNvGraphicFramePr>
            <a:graphicFrameLocks noChangeAspect="1"/>
          </p:cNvGraphicFramePr>
          <p:nvPr>
            <p:extLst>
              <p:ext uri="{D42A27DB-BD31-4B8C-83A1-F6EECF244321}">
                <p14:modId xmlns:p14="http://schemas.microsoft.com/office/powerpoint/2010/main" val="2436879267"/>
              </p:ext>
            </p:extLst>
          </p:nvPr>
        </p:nvGraphicFramePr>
        <p:xfrm>
          <a:off x="8180882" y="3099216"/>
          <a:ext cx="2414588" cy="1462088"/>
        </p:xfrm>
        <a:graphic>
          <a:graphicData uri="http://schemas.openxmlformats.org/presentationml/2006/ole">
            <mc:AlternateContent xmlns:mc="http://schemas.openxmlformats.org/markup-compatibility/2006">
              <mc:Choice xmlns:v="urn:schemas-microsoft-com:vml" Requires="v">
                <p:oleObj spid="_x0000_s3078" name="Visio" r:id="rId3" imgW="2414847" imgH="1461833" progId="">
                  <p:embed/>
                </p:oleObj>
              </mc:Choice>
              <mc:Fallback>
                <p:oleObj name="Visio" r:id="rId3" imgW="2414847" imgH="1461833" progId="">
                  <p:embed/>
                  <p:pic>
                    <p:nvPicPr>
                      <p:cNvPr id="6151"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882" y="3099216"/>
                        <a:ext cx="2414588" cy="146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74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6436837-D25C-4B46-B106-9D79440B20C8}"/>
              </a:ext>
            </a:extLst>
          </p:cNvPr>
          <p:cNvSpPr>
            <a:spLocks noGrp="1"/>
          </p:cNvSpPr>
          <p:nvPr>
            <p:ph type="body" sz="quarter" idx="12"/>
          </p:nvPr>
        </p:nvSpPr>
        <p:spPr/>
        <p:txBody>
          <a:bodyPr/>
          <a:lstStyle/>
          <a:p>
            <a:pPr eaLnBrk="1" hangingPunct="1"/>
            <a:r>
              <a:rPr lang="en-US" dirty="0"/>
              <a:t>Ideally, such creation code is centralized in a factory</a:t>
            </a:r>
          </a:p>
          <a:p>
            <a:pPr lvl="1" eaLnBrk="1" hangingPunct="1"/>
            <a:r>
              <a:rPr lang="en-US" dirty="0"/>
              <a:t>So, this is not a problem of duplicate code lying around</a:t>
            </a:r>
          </a:p>
          <a:p>
            <a:pPr eaLnBrk="1" hangingPunct="1"/>
            <a:r>
              <a:rPr lang="en-US" dirty="0"/>
              <a:t>Directly invoking constructor is not flexible</a:t>
            </a:r>
          </a:p>
          <a:p>
            <a:pPr lvl="1" eaLnBrk="1" hangingPunct="1"/>
            <a:r>
              <a:rPr lang="en-US" dirty="0"/>
              <a:t>If new type of Exhibit is added, the code has to be modified</a:t>
            </a:r>
          </a:p>
          <a:p>
            <a:pPr eaLnBrk="1" hangingPunct="1"/>
            <a:r>
              <a:rPr lang="en-US" dirty="0"/>
              <a:t>The if-then statements do not scale</a:t>
            </a:r>
          </a:p>
          <a:p>
            <a:pPr lvl="1" eaLnBrk="1" hangingPunct="1"/>
            <a:r>
              <a:rPr lang="en-US" dirty="0"/>
              <a:t>Maintainability problem once we have more than 4-5 subclasses</a:t>
            </a:r>
          </a:p>
          <a:p>
            <a:endParaRPr lang="en-US" dirty="0"/>
          </a:p>
        </p:txBody>
      </p:sp>
      <p:sp>
        <p:nvSpPr>
          <p:cNvPr id="6" name="Title 5">
            <a:extLst>
              <a:ext uri="{FF2B5EF4-FFF2-40B4-BE49-F238E27FC236}">
                <a16:creationId xmlns:a16="http://schemas.microsoft.com/office/drawing/2014/main" id="{81E96EE4-7667-4191-BDA4-E9C7008C652E}"/>
              </a:ext>
            </a:extLst>
          </p:cNvPr>
          <p:cNvSpPr>
            <a:spLocks noGrp="1"/>
          </p:cNvSpPr>
          <p:nvPr>
            <p:ph type="title"/>
          </p:nvPr>
        </p:nvSpPr>
        <p:spPr/>
        <p:txBody>
          <a:bodyPr>
            <a:normAutofit fontScale="90000"/>
          </a:bodyPr>
          <a:lstStyle/>
          <a:p>
            <a:r>
              <a:rPr lang="en-US" dirty="0"/>
              <a:t>Limitations of Directly Invoking Constructor</a:t>
            </a:r>
          </a:p>
        </p:txBody>
      </p:sp>
    </p:spTree>
    <p:extLst>
      <p:ext uri="{BB962C8B-B14F-4D97-AF65-F5344CB8AC3E}">
        <p14:creationId xmlns:p14="http://schemas.microsoft.com/office/powerpoint/2010/main" val="2120157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A49757F-E0B5-4A7C-BA75-7ECC071DDD06}"/>
              </a:ext>
            </a:extLst>
          </p:cNvPr>
          <p:cNvSpPr>
            <a:spLocks noGrp="1"/>
          </p:cNvSpPr>
          <p:nvPr>
            <p:ph type="body" sz="quarter" idx="12"/>
          </p:nvPr>
        </p:nvSpPr>
        <p:spPr/>
        <p:txBody>
          <a:bodyPr>
            <a:normAutofit fontScale="92500" lnSpcReduction="20000"/>
          </a:bodyPr>
          <a:lstStyle/>
          <a:p>
            <a:pPr eaLnBrk="1" hangingPunct="1"/>
            <a:r>
              <a:rPr lang="en-US" dirty="0"/>
              <a:t>Suppose </a:t>
            </a:r>
            <a:r>
              <a:rPr lang="en-US" dirty="0" err="1">
                <a:latin typeface="Courier New" pitchFamily="49" charset="0"/>
                <a:cs typeface="Courier New" pitchFamily="49" charset="0"/>
              </a:rPr>
              <a:t>AbstractExhibit</a:t>
            </a:r>
            <a:r>
              <a:rPr lang="en-US" dirty="0"/>
              <a:t> invokes a method in its constructor:</a:t>
            </a: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lvl="1" eaLnBrk="1" hangingPunct="1"/>
            <a:r>
              <a:rPr lang="en-US" dirty="0"/>
              <a:t>And </a:t>
            </a:r>
            <a:r>
              <a:rPr lang="en-US" dirty="0" err="1"/>
              <a:t>PermanentExhibit</a:t>
            </a:r>
            <a:r>
              <a:rPr lang="en-US" dirty="0"/>
              <a:t> over-rides the </a:t>
            </a:r>
            <a:r>
              <a:rPr lang="en-US" dirty="0" err="1">
                <a:latin typeface="Courier New" pitchFamily="49" charset="0"/>
                <a:cs typeface="Courier New" pitchFamily="49" charset="0"/>
              </a:rPr>
              <a:t>validateName</a:t>
            </a:r>
            <a:r>
              <a:rPr lang="en-US" dirty="0">
                <a:latin typeface="Courier New" pitchFamily="49" charset="0"/>
                <a:cs typeface="Courier New" pitchFamily="49" charset="0"/>
              </a:rPr>
              <a:t>()</a:t>
            </a:r>
            <a:r>
              <a:rPr lang="en-US" dirty="0"/>
              <a:t> method</a:t>
            </a:r>
          </a:p>
          <a:p>
            <a:pPr lvl="2" eaLnBrk="1" hangingPunct="1"/>
            <a:r>
              <a:rPr lang="en-US" dirty="0"/>
              <a:t>With stricter rules than valid for all exhibits</a:t>
            </a:r>
          </a:p>
          <a:p>
            <a:pPr lvl="1" eaLnBrk="1" hangingPunct="1"/>
            <a:r>
              <a:rPr lang="en-US" dirty="0"/>
              <a:t>Which method gets called? Will it work correctly?</a:t>
            </a:r>
          </a:p>
          <a:p>
            <a:pPr eaLnBrk="1" hangingPunct="1"/>
            <a:endParaRPr lang="en-US" dirty="0"/>
          </a:p>
          <a:p>
            <a:pPr eaLnBrk="1" hangingPunct="1"/>
            <a:endParaRPr lang="en-US" dirty="0"/>
          </a:p>
          <a:p>
            <a:pPr lvl="2" eaLnBrk="1" hangingPunct="1"/>
            <a:r>
              <a:rPr lang="en-US" dirty="0"/>
              <a:t>Try running </a:t>
            </a:r>
            <a:r>
              <a:rPr lang="en-US" dirty="0" err="1"/>
              <a:t>com.javamuseum.incompleteconstruction.Sub</a:t>
            </a:r>
            <a:r>
              <a:rPr lang="en-US" dirty="0"/>
              <a:t> in </a:t>
            </a:r>
            <a:r>
              <a:rPr lang="en-US" dirty="0" err="1"/>
              <a:t>patterns_checkitout</a:t>
            </a:r>
            <a:r>
              <a:rPr lang="en-US" dirty="0"/>
              <a:t> as a Java application. What does this say about calling</a:t>
            </a:r>
          </a:p>
        </p:txBody>
      </p:sp>
      <p:sp>
        <p:nvSpPr>
          <p:cNvPr id="6" name="Title 5">
            <a:extLst>
              <a:ext uri="{FF2B5EF4-FFF2-40B4-BE49-F238E27FC236}">
                <a16:creationId xmlns:a16="http://schemas.microsoft.com/office/drawing/2014/main" id="{FB0279CE-0785-4A83-8188-E3CF35099775}"/>
              </a:ext>
            </a:extLst>
          </p:cNvPr>
          <p:cNvSpPr>
            <a:spLocks noGrp="1"/>
          </p:cNvSpPr>
          <p:nvPr>
            <p:ph type="title"/>
          </p:nvPr>
        </p:nvSpPr>
        <p:spPr/>
        <p:txBody>
          <a:bodyPr/>
          <a:lstStyle/>
          <a:p>
            <a:r>
              <a:rPr lang="en-US" dirty="0"/>
              <a:t>Constructors and Overridden Methods</a:t>
            </a:r>
          </a:p>
        </p:txBody>
      </p:sp>
      <p:sp>
        <p:nvSpPr>
          <p:cNvPr id="9" name="Text Box 4">
            <a:extLst>
              <a:ext uri="{FF2B5EF4-FFF2-40B4-BE49-F238E27FC236}">
                <a16:creationId xmlns:a16="http://schemas.microsoft.com/office/drawing/2014/main" id="{A12D2ED5-B000-4EA9-B599-4863C502B474}"/>
              </a:ext>
            </a:extLst>
          </p:cNvPr>
          <p:cNvSpPr txBox="1">
            <a:spLocks noChangeArrowheads="1"/>
          </p:cNvSpPr>
          <p:nvPr/>
        </p:nvSpPr>
        <p:spPr bwMode="auto">
          <a:xfrm>
            <a:off x="2708380" y="2308485"/>
            <a:ext cx="5405438" cy="1377950"/>
          </a:xfrm>
          <a:prstGeom prst="rect">
            <a:avLst/>
          </a:prstGeom>
          <a:solidFill>
            <a:schemeClr val="accent1"/>
          </a:solidFill>
          <a:ln w="9525" algn="ctr">
            <a:solidFill>
              <a:schemeClr val="tx1"/>
            </a:solidFill>
            <a:miter lim="800000"/>
            <a:headEnd/>
            <a:tailEnd/>
          </a:ln>
          <a:effectLst>
            <a:outerShdw dist="35921" dir="2700000" algn="ctr" rotWithShape="0">
              <a:schemeClr val="bg2"/>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latin typeface="Courier New" pitchFamily="49" charset="0"/>
              </a:rPr>
              <a:t>public class AbstractExhibit implements Exhibit {</a:t>
            </a:r>
          </a:p>
          <a:p>
            <a:pPr eaLnBrk="1" hangingPunct="1"/>
            <a:r>
              <a:rPr lang="en-US" dirty="0">
                <a:latin typeface="Courier New" pitchFamily="49" charset="0"/>
              </a:rPr>
              <a:t>   public AbstractExhibit(String name){</a:t>
            </a:r>
          </a:p>
          <a:p>
            <a:pPr eaLnBrk="1" hangingPunct="1"/>
            <a:r>
              <a:rPr lang="en-US" dirty="0">
                <a:latin typeface="Courier New" pitchFamily="49" charset="0"/>
              </a:rPr>
              <a:t>     validateName(name);</a:t>
            </a:r>
          </a:p>
          <a:p>
            <a:pPr eaLnBrk="1" hangingPunct="1"/>
            <a:r>
              <a:rPr lang="en-US" dirty="0">
                <a:latin typeface="Courier New" pitchFamily="49" charset="0"/>
              </a:rPr>
              <a:t>   }</a:t>
            </a:r>
          </a:p>
          <a:p>
            <a:pPr eaLnBrk="1" hangingPunct="1"/>
            <a:r>
              <a:rPr lang="en-US" dirty="0">
                <a:latin typeface="Courier New" pitchFamily="49" charset="0"/>
              </a:rPr>
              <a:t>   public void validateName(String name){ … }</a:t>
            </a:r>
          </a:p>
          <a:p>
            <a:pPr eaLnBrk="1" hangingPunct="1"/>
            <a:r>
              <a:rPr lang="en-US" dirty="0">
                <a:latin typeface="Courier New" pitchFamily="49" charset="0"/>
              </a:rPr>
              <a:t>}</a:t>
            </a:r>
          </a:p>
        </p:txBody>
      </p:sp>
      <p:sp>
        <p:nvSpPr>
          <p:cNvPr id="10" name="Rectangle 9">
            <a:extLst>
              <a:ext uri="{FF2B5EF4-FFF2-40B4-BE49-F238E27FC236}">
                <a16:creationId xmlns:a16="http://schemas.microsoft.com/office/drawing/2014/main" id="{E1FE40E7-F03F-465F-AAB3-76E45AC7E5F9}"/>
              </a:ext>
            </a:extLst>
          </p:cNvPr>
          <p:cNvSpPr/>
          <p:nvPr/>
        </p:nvSpPr>
        <p:spPr>
          <a:xfrm>
            <a:off x="11258731" y="676379"/>
            <a:ext cx="933269" cy="400110"/>
          </a:xfrm>
          <a:prstGeom prst="rect">
            <a:avLst/>
          </a:prstGeom>
        </p:spPr>
        <p:txBody>
          <a:bodyPr wrap="none">
            <a:spAutoFit/>
          </a:bodyPr>
          <a:lstStyle/>
          <a:p>
            <a:pPr eaLnBrk="1" hangingPunct="1"/>
            <a:r>
              <a:rPr lang="en-US" sz="2000" b="1" dirty="0">
                <a:solidFill>
                  <a:schemeClr val="accent1"/>
                </a:solidFill>
                <a:latin typeface="Avenir Book" panose="02000503020000020003" pitchFamily="2" charset="0"/>
                <a:ea typeface="Open Sans"/>
                <a:cs typeface="Open Sans"/>
                <a:sym typeface="Open Sans"/>
              </a:rPr>
              <a:t>10 min</a:t>
            </a:r>
          </a:p>
        </p:txBody>
      </p:sp>
    </p:spTree>
    <p:extLst>
      <p:ext uri="{BB962C8B-B14F-4D97-AF65-F5344CB8AC3E}">
        <p14:creationId xmlns:p14="http://schemas.microsoft.com/office/powerpoint/2010/main" val="1690991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248526F-2E70-4698-9856-5A24817C8545}"/>
              </a:ext>
            </a:extLst>
          </p:cNvPr>
          <p:cNvSpPr>
            <a:spLocks noGrp="1"/>
          </p:cNvSpPr>
          <p:nvPr>
            <p:ph type="body" sz="quarter" idx="12"/>
          </p:nvPr>
        </p:nvSpPr>
        <p:spPr/>
        <p:txBody>
          <a:bodyPr/>
          <a:lstStyle/>
          <a:p>
            <a:pPr eaLnBrk="1" hangingPunct="1"/>
            <a:r>
              <a:rPr lang="en-US" sz="1800" dirty="0"/>
              <a:t>Java reflection can be used to avoid directly invoking constructor</a:t>
            </a:r>
          </a:p>
          <a:p>
            <a:pPr eaLnBrk="1" hangingPunct="1"/>
            <a:r>
              <a:rPr lang="en-US" sz="1800" dirty="0"/>
              <a:t>First provide a source of application configuration</a:t>
            </a:r>
          </a:p>
          <a:p>
            <a:pPr lvl="1" eaLnBrk="1" hangingPunct="1"/>
            <a:r>
              <a:rPr lang="en-US" dirty="0"/>
              <a:t>Could be XML configuration file, a properties file, database, …</a:t>
            </a:r>
          </a:p>
          <a:p>
            <a:pPr lvl="1" eaLnBrk="1" hangingPunct="1"/>
            <a:r>
              <a:rPr lang="en-US" dirty="0"/>
              <a:t>The configuration file maps “</a:t>
            </a:r>
            <a:r>
              <a:rPr lang="en-US" dirty="0" err="1">
                <a:latin typeface="Courier New" pitchFamily="49" charset="0"/>
                <a:cs typeface="Courier New" pitchFamily="49" charset="0"/>
              </a:rPr>
              <a:t>exhibitType</a:t>
            </a:r>
            <a:r>
              <a:rPr lang="en-US" dirty="0"/>
              <a:t>” (user selection) to class name</a:t>
            </a:r>
          </a:p>
          <a:p>
            <a:pPr lvl="1" eaLnBrk="1" hangingPunct="1"/>
            <a:endParaRPr lang="en-US" dirty="0"/>
          </a:p>
          <a:p>
            <a:pPr lvl="1" eaLnBrk="1" hangingPunct="1"/>
            <a:endParaRPr lang="en-US" dirty="0"/>
          </a:p>
          <a:p>
            <a:pPr lvl="1" eaLnBrk="1" hangingPunct="1"/>
            <a:endParaRPr lang="en-US" dirty="0"/>
          </a:p>
          <a:p>
            <a:pPr eaLnBrk="1" hangingPunct="1"/>
            <a:r>
              <a:rPr lang="en-US" sz="1800" dirty="0"/>
              <a:t>Then, use </a:t>
            </a:r>
            <a:r>
              <a:rPr lang="en-US" sz="1800" dirty="0" err="1">
                <a:latin typeface="Courier New" pitchFamily="49" charset="0"/>
                <a:cs typeface="Courier New" pitchFamily="49" charset="0"/>
              </a:rPr>
              <a:t>Class.forName</a:t>
            </a:r>
            <a:r>
              <a:rPr lang="en-US" sz="1800" dirty="0">
                <a:latin typeface="Courier New" pitchFamily="49" charset="0"/>
                <a:cs typeface="Courier New" pitchFamily="49" charset="0"/>
              </a:rPr>
              <a:t>()</a:t>
            </a:r>
            <a:r>
              <a:rPr lang="en-US" sz="1800" dirty="0"/>
              <a:t> to load the class</a:t>
            </a:r>
          </a:p>
          <a:p>
            <a:pPr lvl="1" eaLnBrk="1" hangingPunct="1"/>
            <a:r>
              <a:rPr lang="en-US" dirty="0"/>
              <a:t>And instantiate a new instance:</a:t>
            </a:r>
          </a:p>
          <a:p>
            <a:endParaRPr lang="en-US" dirty="0"/>
          </a:p>
        </p:txBody>
      </p:sp>
      <p:sp>
        <p:nvSpPr>
          <p:cNvPr id="6" name="Title 5">
            <a:extLst>
              <a:ext uri="{FF2B5EF4-FFF2-40B4-BE49-F238E27FC236}">
                <a16:creationId xmlns:a16="http://schemas.microsoft.com/office/drawing/2014/main" id="{FDE9029B-B8EB-40E3-A455-BFC04C6B53C1}"/>
              </a:ext>
            </a:extLst>
          </p:cNvPr>
          <p:cNvSpPr>
            <a:spLocks noGrp="1"/>
          </p:cNvSpPr>
          <p:nvPr>
            <p:ph type="title"/>
          </p:nvPr>
        </p:nvSpPr>
        <p:spPr/>
        <p:txBody>
          <a:bodyPr/>
          <a:lstStyle/>
          <a:p>
            <a:r>
              <a:rPr lang="en-US" dirty="0"/>
              <a:t>Reflection to Rescue</a:t>
            </a:r>
          </a:p>
        </p:txBody>
      </p:sp>
      <p:sp>
        <p:nvSpPr>
          <p:cNvPr id="9" name="Text Box 4">
            <a:extLst>
              <a:ext uri="{FF2B5EF4-FFF2-40B4-BE49-F238E27FC236}">
                <a16:creationId xmlns:a16="http://schemas.microsoft.com/office/drawing/2014/main" id="{F819AAD5-FEE9-4B20-A425-70A65778A114}"/>
              </a:ext>
            </a:extLst>
          </p:cNvPr>
          <p:cNvSpPr txBox="1">
            <a:spLocks noChangeArrowheads="1"/>
          </p:cNvSpPr>
          <p:nvPr/>
        </p:nvSpPr>
        <p:spPr bwMode="auto">
          <a:xfrm>
            <a:off x="3136691" y="3429000"/>
            <a:ext cx="5511800" cy="527050"/>
          </a:xfrm>
          <a:prstGeom prst="rect">
            <a:avLst/>
          </a:prstGeom>
          <a:solidFill>
            <a:schemeClr val="accent1"/>
          </a:solidFill>
          <a:ln w="9525" algn="ctr">
            <a:solidFill>
              <a:schemeClr val="tx1"/>
            </a:solidFill>
            <a:miter lim="800000"/>
            <a:headEnd/>
            <a:tailEnd/>
          </a:ln>
          <a:effectLst>
            <a:outerShdw dist="35921" dir="2700000" algn="ctr" rotWithShape="0">
              <a:schemeClr val="bg2"/>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permanent=com.javamuseum.business.PermanentExhibit</a:t>
            </a:r>
          </a:p>
          <a:p>
            <a:pPr eaLnBrk="1" hangingPunct="1"/>
            <a:r>
              <a:rPr lang="en-US" dirty="0">
                <a:solidFill>
                  <a:schemeClr val="bg1"/>
                </a:solidFill>
                <a:latin typeface="Courier New" pitchFamily="49" charset="0"/>
              </a:rPr>
              <a:t>visiting=com.javamuseum.business.VisitingExhibit</a:t>
            </a:r>
          </a:p>
        </p:txBody>
      </p:sp>
      <p:sp>
        <p:nvSpPr>
          <p:cNvPr id="10" name="Text Box 5">
            <a:extLst>
              <a:ext uri="{FF2B5EF4-FFF2-40B4-BE49-F238E27FC236}">
                <a16:creationId xmlns:a16="http://schemas.microsoft.com/office/drawing/2014/main" id="{DC5035D0-A548-48B8-962E-FBC6EC808AD7}"/>
              </a:ext>
            </a:extLst>
          </p:cNvPr>
          <p:cNvSpPr txBox="1">
            <a:spLocks noChangeArrowheads="1"/>
          </p:cNvSpPr>
          <p:nvPr/>
        </p:nvSpPr>
        <p:spPr bwMode="auto">
          <a:xfrm>
            <a:off x="3136691" y="4953001"/>
            <a:ext cx="6256338" cy="1165225"/>
          </a:xfrm>
          <a:prstGeom prst="rect">
            <a:avLst/>
          </a:prstGeom>
          <a:solidFill>
            <a:schemeClr val="accent1"/>
          </a:solidFill>
          <a:ln w="9525" algn="ctr">
            <a:solidFill>
              <a:schemeClr val="tx1"/>
            </a:solidFill>
            <a:miter lim="800000"/>
            <a:headEnd/>
            <a:tailEnd/>
          </a:ln>
          <a:effectLst>
            <a:outerShdw dist="35921" dir="2700000" algn="ctr" rotWithShape="0">
              <a:schemeClr val="bg2"/>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String exhibitType    = …; // from user selection</a:t>
            </a:r>
          </a:p>
          <a:p>
            <a:pPr eaLnBrk="1" hangingPunct="1"/>
            <a:r>
              <a:rPr lang="en-US" b="1" dirty="0">
                <a:solidFill>
                  <a:schemeClr val="bg1"/>
                </a:solidFill>
                <a:latin typeface="Courier New" pitchFamily="49" charset="0"/>
              </a:rPr>
              <a:t>String className = properties.get(exhibitType); // lookup</a:t>
            </a:r>
          </a:p>
          <a:p>
            <a:pPr eaLnBrk="1" hangingPunct="1"/>
            <a:r>
              <a:rPr lang="en-US" b="1" dirty="0">
                <a:solidFill>
                  <a:schemeClr val="bg1"/>
                </a:solidFill>
                <a:latin typeface="Courier New" pitchFamily="49" charset="0"/>
              </a:rPr>
              <a:t>Class cl = Class.forName(className);</a:t>
            </a:r>
          </a:p>
          <a:p>
            <a:pPr eaLnBrk="1" hangingPunct="1"/>
            <a:r>
              <a:rPr lang="en-US" b="1" dirty="0">
                <a:solidFill>
                  <a:schemeClr val="bg1"/>
                </a:solidFill>
                <a:latin typeface="Courier New" pitchFamily="49" charset="0"/>
              </a:rPr>
              <a:t>Exhibit newExhibit = (Exhibit) cl.newInstance();</a:t>
            </a:r>
          </a:p>
          <a:p>
            <a:pPr eaLnBrk="1" hangingPunct="1"/>
            <a:r>
              <a:rPr lang="en-US" dirty="0">
                <a:solidFill>
                  <a:schemeClr val="bg1"/>
                </a:solidFill>
                <a:latin typeface="Courier New" pitchFamily="49" charset="0"/>
              </a:rPr>
              <a:t>// newExhibit can now be used</a:t>
            </a:r>
          </a:p>
        </p:txBody>
      </p:sp>
    </p:spTree>
    <p:extLst>
      <p:ext uri="{BB962C8B-B14F-4D97-AF65-F5344CB8AC3E}">
        <p14:creationId xmlns:p14="http://schemas.microsoft.com/office/powerpoint/2010/main" val="23437770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7E7F5C0-F329-4999-91B1-14C5DF3F1F04}"/>
              </a:ext>
            </a:extLst>
          </p:cNvPr>
          <p:cNvSpPr>
            <a:spLocks noGrp="1"/>
          </p:cNvSpPr>
          <p:nvPr>
            <p:ph type="body" sz="quarter" idx="12"/>
          </p:nvPr>
        </p:nvSpPr>
        <p:spPr/>
        <p:txBody>
          <a:bodyPr/>
          <a:lstStyle/>
          <a:p>
            <a:pPr eaLnBrk="1" hangingPunct="1"/>
            <a:r>
              <a:rPr lang="en-US" sz="1800" dirty="0"/>
              <a:t>Suppose </a:t>
            </a:r>
            <a:r>
              <a:rPr lang="en-US" sz="1800" dirty="0" err="1">
                <a:latin typeface="Courier New" pitchFamily="49" charset="0"/>
                <a:cs typeface="Courier New" pitchFamily="49" charset="0"/>
              </a:rPr>
              <a:t>PermanentExhibit</a:t>
            </a:r>
            <a:r>
              <a:rPr lang="en-US" sz="1800" dirty="0"/>
              <a:t> needs an </a:t>
            </a:r>
            <a:r>
              <a:rPr lang="en-US" sz="1800" dirty="0" err="1">
                <a:latin typeface="Courier New" pitchFamily="49" charset="0"/>
                <a:cs typeface="Courier New" pitchFamily="49" charset="0"/>
              </a:rPr>
              <a:t>exhibitName</a:t>
            </a:r>
            <a:endParaRPr lang="en-US" sz="1800" dirty="0">
              <a:latin typeface="Courier New" pitchFamily="49" charset="0"/>
              <a:cs typeface="Courier New" pitchFamily="49" charset="0"/>
            </a:endParaRPr>
          </a:p>
          <a:p>
            <a:pPr lvl="1" eaLnBrk="1" hangingPunct="1"/>
            <a:r>
              <a:rPr lang="en-US" dirty="0"/>
              <a:t>One option is to provide the name by invoking a setter in the factory:</a:t>
            </a:r>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r>
              <a:rPr lang="en-US" dirty="0"/>
              <a:t>The other option is to use reflection to invoke appropriate constructor:</a:t>
            </a:r>
          </a:p>
          <a:p>
            <a:endParaRPr lang="en-US" dirty="0"/>
          </a:p>
        </p:txBody>
      </p:sp>
      <p:sp>
        <p:nvSpPr>
          <p:cNvPr id="6" name="Title 5">
            <a:extLst>
              <a:ext uri="{FF2B5EF4-FFF2-40B4-BE49-F238E27FC236}">
                <a16:creationId xmlns:a16="http://schemas.microsoft.com/office/drawing/2014/main" id="{763DC657-3531-4930-A0EC-4E95BC8ABDE5}"/>
              </a:ext>
            </a:extLst>
          </p:cNvPr>
          <p:cNvSpPr>
            <a:spLocks noGrp="1"/>
          </p:cNvSpPr>
          <p:nvPr>
            <p:ph type="title"/>
          </p:nvPr>
        </p:nvSpPr>
        <p:spPr/>
        <p:txBody>
          <a:bodyPr/>
          <a:lstStyle/>
          <a:p>
            <a:r>
              <a:rPr lang="en-US" dirty="0"/>
              <a:t>Construction Parameter</a:t>
            </a:r>
          </a:p>
        </p:txBody>
      </p:sp>
      <p:sp>
        <p:nvSpPr>
          <p:cNvPr id="9" name="Text Box 5">
            <a:extLst>
              <a:ext uri="{FF2B5EF4-FFF2-40B4-BE49-F238E27FC236}">
                <a16:creationId xmlns:a16="http://schemas.microsoft.com/office/drawing/2014/main" id="{BA95A7BE-34CD-48E3-A306-A3DF4272AFF3}"/>
              </a:ext>
            </a:extLst>
          </p:cNvPr>
          <p:cNvSpPr txBox="1">
            <a:spLocks noChangeArrowheads="1"/>
          </p:cNvSpPr>
          <p:nvPr/>
        </p:nvSpPr>
        <p:spPr bwMode="auto">
          <a:xfrm>
            <a:off x="2380938" y="2740025"/>
            <a:ext cx="7107238" cy="1377950"/>
          </a:xfrm>
          <a:prstGeom prst="rect">
            <a:avLst/>
          </a:prstGeom>
          <a:solidFill>
            <a:schemeClr val="accent1"/>
          </a:solidFill>
          <a:ln w="9525" algn="ctr">
            <a:solidFill>
              <a:schemeClr val="tx1"/>
            </a:solidFill>
            <a:miter lim="800000"/>
            <a:headEnd/>
            <a:tailEnd/>
          </a:ln>
          <a:effectLst>
            <a:outerShdw dist="35921" dir="2700000" algn="ctr" rotWithShape="0">
              <a:schemeClr val="bg2"/>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public Exhibit newExhibit(String exhibitType,String exhibitName){</a:t>
            </a:r>
          </a:p>
          <a:p>
            <a:pPr eaLnBrk="1" hangingPunct="1"/>
            <a:r>
              <a:rPr lang="en-US" dirty="0">
                <a:solidFill>
                  <a:schemeClr val="bg1"/>
                </a:solidFill>
                <a:latin typeface="Courier New" pitchFamily="49" charset="0"/>
              </a:rPr>
              <a:t>  String className = properties.get(exhibitType); // lookup</a:t>
            </a:r>
          </a:p>
          <a:p>
            <a:pPr eaLnBrk="1" hangingPunct="1"/>
            <a:r>
              <a:rPr lang="en-US" dirty="0">
                <a:solidFill>
                  <a:schemeClr val="bg1"/>
                </a:solidFill>
                <a:latin typeface="Courier New" pitchFamily="49" charset="0"/>
              </a:rPr>
              <a:t>  Class cl = Class.forName(className);</a:t>
            </a:r>
          </a:p>
          <a:p>
            <a:pPr eaLnBrk="1" hangingPunct="1"/>
            <a:r>
              <a:rPr lang="en-US" dirty="0">
                <a:solidFill>
                  <a:schemeClr val="bg1"/>
                </a:solidFill>
                <a:latin typeface="Courier New" pitchFamily="49" charset="0"/>
              </a:rPr>
              <a:t>  </a:t>
            </a:r>
            <a:r>
              <a:rPr lang="en-US" b="1" dirty="0">
                <a:solidFill>
                  <a:schemeClr val="bg1"/>
                </a:solidFill>
                <a:latin typeface="Courier New" pitchFamily="49" charset="0"/>
              </a:rPr>
              <a:t>Exhibit newExhibit = (Exhibit) cl.newInstance();</a:t>
            </a:r>
          </a:p>
          <a:p>
            <a:pPr eaLnBrk="1" hangingPunct="1"/>
            <a:r>
              <a:rPr lang="en-US" b="1" dirty="0">
                <a:solidFill>
                  <a:schemeClr val="bg1"/>
                </a:solidFill>
                <a:latin typeface="Courier New" pitchFamily="49" charset="0"/>
              </a:rPr>
              <a:t>  newExhibit.setName(exhibitName);</a:t>
            </a:r>
          </a:p>
          <a:p>
            <a:pPr eaLnBrk="1" hangingPunct="1"/>
            <a:r>
              <a:rPr lang="en-US" dirty="0">
                <a:solidFill>
                  <a:schemeClr val="bg1"/>
                </a:solidFill>
                <a:latin typeface="Courier New" pitchFamily="49" charset="0"/>
              </a:rPr>
              <a:t>}</a:t>
            </a:r>
          </a:p>
        </p:txBody>
      </p:sp>
      <p:sp>
        <p:nvSpPr>
          <p:cNvPr id="10" name="Text Box 6">
            <a:extLst>
              <a:ext uri="{FF2B5EF4-FFF2-40B4-BE49-F238E27FC236}">
                <a16:creationId xmlns:a16="http://schemas.microsoft.com/office/drawing/2014/main" id="{DFCDBA4D-F0DC-4334-AE36-AE31D6358C0E}"/>
              </a:ext>
            </a:extLst>
          </p:cNvPr>
          <p:cNvSpPr txBox="1">
            <a:spLocks noChangeArrowheads="1"/>
          </p:cNvSpPr>
          <p:nvPr/>
        </p:nvSpPr>
        <p:spPr bwMode="auto">
          <a:xfrm>
            <a:off x="2362831" y="4822034"/>
            <a:ext cx="7107238" cy="1377950"/>
          </a:xfrm>
          <a:prstGeom prst="rect">
            <a:avLst/>
          </a:prstGeom>
          <a:solidFill>
            <a:schemeClr val="accent1"/>
          </a:solidFill>
          <a:ln w="9525" algn="ctr">
            <a:solidFill>
              <a:schemeClr val="tx1"/>
            </a:solidFill>
            <a:miter lim="800000"/>
            <a:headEnd/>
            <a:tailEnd/>
          </a:ln>
          <a:effectLst>
            <a:outerShdw dist="35921" dir="2700000" algn="ctr" rotWithShape="0">
              <a:schemeClr val="bg2"/>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public Exhibit newExhibit(String exhibitType,String exhibitName){</a:t>
            </a:r>
          </a:p>
          <a:p>
            <a:pPr eaLnBrk="1" hangingPunct="1"/>
            <a:r>
              <a:rPr lang="en-US" dirty="0">
                <a:solidFill>
                  <a:schemeClr val="bg1"/>
                </a:solidFill>
                <a:latin typeface="Courier New" pitchFamily="49" charset="0"/>
              </a:rPr>
              <a:t>  String className = properties.get(exhibitType); // lookup</a:t>
            </a:r>
          </a:p>
          <a:p>
            <a:pPr eaLnBrk="1" hangingPunct="1"/>
            <a:r>
              <a:rPr lang="en-US" dirty="0">
                <a:solidFill>
                  <a:schemeClr val="bg1"/>
                </a:solidFill>
                <a:latin typeface="Courier New" pitchFamily="49" charset="0"/>
              </a:rPr>
              <a:t>  Class cl = Class.forName(className);</a:t>
            </a:r>
          </a:p>
          <a:p>
            <a:pPr eaLnBrk="1" hangingPunct="1"/>
            <a:r>
              <a:rPr lang="en-US" dirty="0">
                <a:solidFill>
                  <a:schemeClr val="bg1"/>
                </a:solidFill>
                <a:latin typeface="Courier New" pitchFamily="49" charset="0"/>
              </a:rPr>
              <a:t>  </a:t>
            </a:r>
            <a:r>
              <a:rPr lang="en-US" b="1" dirty="0">
                <a:solidFill>
                  <a:schemeClr val="bg1"/>
                </a:solidFill>
                <a:latin typeface="Courier New" pitchFamily="49" charset="0"/>
              </a:rPr>
              <a:t>Constructor cs = cl.getConstructor(new Class[]{String.class});</a:t>
            </a:r>
          </a:p>
          <a:p>
            <a:pPr eaLnBrk="1" hangingPunct="1"/>
            <a:r>
              <a:rPr lang="en-US" b="1" dirty="0">
                <a:solidFill>
                  <a:schemeClr val="bg1"/>
                </a:solidFill>
                <a:latin typeface="Courier New" pitchFamily="49" charset="0"/>
              </a:rPr>
              <a:t>  return (Exhibit) cs.newInstance(new Object[]{exhibitName});</a:t>
            </a:r>
          </a:p>
          <a:p>
            <a:pPr eaLnBrk="1" hangingPunct="1"/>
            <a:r>
              <a:rPr lang="en-US" dirty="0">
                <a:solidFill>
                  <a:schemeClr val="bg1"/>
                </a:solidFill>
                <a:latin typeface="Courier New" pitchFamily="49" charset="0"/>
              </a:rPr>
              <a:t>}</a:t>
            </a:r>
          </a:p>
        </p:txBody>
      </p:sp>
    </p:spTree>
    <p:extLst>
      <p:ext uri="{BB962C8B-B14F-4D97-AF65-F5344CB8AC3E}">
        <p14:creationId xmlns:p14="http://schemas.microsoft.com/office/powerpoint/2010/main" val="41883110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0D8FF1A-34C6-4BC8-8839-3876DB7513D5}"/>
              </a:ext>
            </a:extLst>
          </p:cNvPr>
          <p:cNvSpPr>
            <a:spLocks noGrp="1"/>
          </p:cNvSpPr>
          <p:nvPr>
            <p:ph type="body" sz="quarter" idx="12"/>
          </p:nvPr>
        </p:nvSpPr>
        <p:spPr/>
        <p:txBody>
          <a:bodyPr/>
          <a:lstStyle/>
          <a:p>
            <a:pPr eaLnBrk="1" hangingPunct="1"/>
            <a:r>
              <a:rPr lang="en-US" dirty="0"/>
              <a:t>Avoid hard-coded paths for location of configuration file</a:t>
            </a:r>
          </a:p>
          <a:p>
            <a:pPr lvl="1" eaLnBrk="1" hangingPunct="1"/>
            <a:r>
              <a:rPr lang="en-US" dirty="0"/>
              <a:t>Better to look in </a:t>
            </a:r>
            <a:r>
              <a:rPr lang="en-US" dirty="0" err="1"/>
              <a:t>classpath</a:t>
            </a:r>
            <a:r>
              <a:rPr lang="en-US" dirty="0"/>
              <a:t> of application</a:t>
            </a:r>
          </a:p>
          <a:p>
            <a:endParaRPr lang="en-US" dirty="0"/>
          </a:p>
        </p:txBody>
      </p:sp>
      <p:sp>
        <p:nvSpPr>
          <p:cNvPr id="6" name="Title 5">
            <a:extLst>
              <a:ext uri="{FF2B5EF4-FFF2-40B4-BE49-F238E27FC236}">
                <a16:creationId xmlns:a16="http://schemas.microsoft.com/office/drawing/2014/main" id="{F53B93CD-9B45-4BCD-9CFA-78F195111569}"/>
              </a:ext>
            </a:extLst>
          </p:cNvPr>
          <p:cNvSpPr>
            <a:spLocks noGrp="1"/>
          </p:cNvSpPr>
          <p:nvPr>
            <p:ph type="title"/>
          </p:nvPr>
        </p:nvSpPr>
        <p:spPr/>
        <p:txBody>
          <a:bodyPr/>
          <a:lstStyle/>
          <a:p>
            <a:r>
              <a:rPr lang="en-US" dirty="0"/>
              <a:t>Location of Configuration File</a:t>
            </a:r>
          </a:p>
        </p:txBody>
      </p:sp>
      <p:sp>
        <p:nvSpPr>
          <p:cNvPr id="9" name="Text Box 4">
            <a:extLst>
              <a:ext uri="{FF2B5EF4-FFF2-40B4-BE49-F238E27FC236}">
                <a16:creationId xmlns:a16="http://schemas.microsoft.com/office/drawing/2014/main" id="{8AD0DC49-9F38-475E-B762-8DADF4B834DC}"/>
              </a:ext>
            </a:extLst>
          </p:cNvPr>
          <p:cNvSpPr txBox="1">
            <a:spLocks noChangeArrowheads="1"/>
          </p:cNvSpPr>
          <p:nvPr/>
        </p:nvSpPr>
        <p:spPr bwMode="auto">
          <a:xfrm>
            <a:off x="2730917" y="3059112"/>
            <a:ext cx="6745288" cy="739775"/>
          </a:xfrm>
          <a:prstGeom prst="rect">
            <a:avLst/>
          </a:prstGeom>
          <a:solidFill>
            <a:schemeClr val="accent1"/>
          </a:solidFill>
          <a:ln w="9525" algn="ctr">
            <a:solidFill>
              <a:schemeClr val="tx1"/>
            </a:solidFill>
            <a:miter lim="800000"/>
            <a:headEnd/>
            <a:tailEnd/>
          </a:ln>
          <a:effectLst>
            <a:outerShdw dist="35921" dir="2700000" algn="ctr" rotWithShape="0">
              <a:schemeClr val="bg2"/>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InputStream is = ExhibitFactory.class.getClassLoader()</a:t>
            </a:r>
          </a:p>
          <a:p>
            <a:pPr eaLnBrk="1" hangingPunct="1"/>
            <a:r>
              <a:rPr lang="en-US" dirty="0">
                <a:solidFill>
                  <a:schemeClr val="bg1"/>
                </a:solidFill>
                <a:latin typeface="Courier New" pitchFamily="49" charset="0"/>
              </a:rPr>
              <a:t>	.getResourceAsStream(</a:t>
            </a:r>
          </a:p>
          <a:p>
            <a:pPr eaLnBrk="1" hangingPunct="1"/>
            <a:r>
              <a:rPr lang="en-US" dirty="0">
                <a:solidFill>
                  <a:schemeClr val="bg1"/>
                </a:solidFill>
                <a:latin typeface="Courier New" pitchFamily="49" charset="0"/>
              </a:rPr>
              <a:t>	"com/javamuseum/business/exhibitfactory.properties");</a:t>
            </a:r>
          </a:p>
        </p:txBody>
      </p:sp>
    </p:spTree>
    <p:extLst>
      <p:ext uri="{BB962C8B-B14F-4D97-AF65-F5344CB8AC3E}">
        <p14:creationId xmlns:p14="http://schemas.microsoft.com/office/powerpoint/2010/main" val="115599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9CFD5B7-7E05-490D-972B-9BE07B54F1B1}"/>
              </a:ext>
            </a:extLst>
          </p:cNvPr>
          <p:cNvSpPr>
            <a:spLocks noGrp="1"/>
          </p:cNvSpPr>
          <p:nvPr>
            <p:ph type="body" sz="quarter" idx="12"/>
          </p:nvPr>
        </p:nvSpPr>
        <p:spPr/>
        <p:txBody>
          <a:bodyPr/>
          <a:lstStyle/>
          <a:p>
            <a:pPr eaLnBrk="1" hangingPunct="1"/>
            <a:r>
              <a:rPr lang="en-US" dirty="0"/>
              <a:t>A method like </a:t>
            </a:r>
            <a:r>
              <a:rPr lang="en-US" dirty="0" err="1">
                <a:latin typeface="Courier New" pitchFamily="49" charset="0"/>
                <a:cs typeface="Courier New" pitchFamily="49" charset="0"/>
              </a:rPr>
              <a:t>validateName</a:t>
            </a:r>
            <a:r>
              <a:rPr lang="en-US" dirty="0">
                <a:latin typeface="Courier New" pitchFamily="49" charset="0"/>
                <a:cs typeface="Courier New" pitchFamily="49" charset="0"/>
              </a:rPr>
              <a:t>() </a:t>
            </a:r>
            <a:r>
              <a:rPr lang="en-US" dirty="0"/>
              <a:t>can be moved out of superclass constructor</a:t>
            </a:r>
          </a:p>
          <a:p>
            <a:pPr lvl="1" eaLnBrk="1" hangingPunct="1"/>
            <a:r>
              <a:rPr lang="en-US" dirty="0"/>
              <a:t>The invocation can be done in factory:</a:t>
            </a:r>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endParaRPr lang="en-US" dirty="0"/>
          </a:p>
          <a:p>
            <a:pPr lvl="1" eaLnBrk="1" hangingPunct="1"/>
            <a:r>
              <a:rPr lang="en-US" dirty="0"/>
              <a:t>Now </a:t>
            </a:r>
            <a:r>
              <a:rPr lang="en-US" dirty="0" err="1">
                <a:latin typeface="Courier New" pitchFamily="49" charset="0"/>
                <a:cs typeface="Courier New" pitchFamily="49" charset="0"/>
              </a:rPr>
              <a:t>validateName</a:t>
            </a:r>
            <a:r>
              <a:rPr lang="en-US" dirty="0">
                <a:latin typeface="Courier New" pitchFamily="49" charset="0"/>
                <a:cs typeface="Courier New" pitchFamily="49" charset="0"/>
              </a:rPr>
              <a:t>()</a:t>
            </a:r>
            <a:r>
              <a:rPr lang="en-US" dirty="0"/>
              <a:t> can be over-ridden</a:t>
            </a:r>
          </a:p>
          <a:p>
            <a:pPr lvl="2" eaLnBrk="1" hangingPunct="1"/>
            <a:r>
              <a:rPr lang="en-US" dirty="0"/>
              <a:t>No problem now with subclass method being called on incompletely constructed object</a:t>
            </a:r>
          </a:p>
          <a:p>
            <a:endParaRPr lang="en-US" dirty="0"/>
          </a:p>
        </p:txBody>
      </p:sp>
      <p:sp>
        <p:nvSpPr>
          <p:cNvPr id="6" name="Title 5">
            <a:extLst>
              <a:ext uri="{FF2B5EF4-FFF2-40B4-BE49-F238E27FC236}">
                <a16:creationId xmlns:a16="http://schemas.microsoft.com/office/drawing/2014/main" id="{116BDD01-5084-4AE4-B4D9-467CC3963390}"/>
              </a:ext>
            </a:extLst>
          </p:cNvPr>
          <p:cNvSpPr>
            <a:spLocks noGrp="1"/>
          </p:cNvSpPr>
          <p:nvPr>
            <p:ph type="title"/>
          </p:nvPr>
        </p:nvSpPr>
        <p:spPr/>
        <p:txBody>
          <a:bodyPr/>
          <a:lstStyle/>
          <a:p>
            <a:r>
              <a:rPr lang="en-US" dirty="0"/>
              <a:t>Overridden Methods</a:t>
            </a:r>
          </a:p>
        </p:txBody>
      </p:sp>
      <p:sp>
        <p:nvSpPr>
          <p:cNvPr id="9" name="Text Box 5">
            <a:extLst>
              <a:ext uri="{FF2B5EF4-FFF2-40B4-BE49-F238E27FC236}">
                <a16:creationId xmlns:a16="http://schemas.microsoft.com/office/drawing/2014/main" id="{7ACEE4A5-79C8-461A-8A5C-E8ECC215AD66}"/>
              </a:ext>
            </a:extLst>
          </p:cNvPr>
          <p:cNvSpPr txBox="1">
            <a:spLocks noChangeArrowheads="1"/>
          </p:cNvSpPr>
          <p:nvPr/>
        </p:nvSpPr>
        <p:spPr bwMode="auto">
          <a:xfrm>
            <a:off x="2364743" y="2935915"/>
            <a:ext cx="7107238" cy="1803400"/>
          </a:xfrm>
          <a:prstGeom prst="rect">
            <a:avLst/>
          </a:prstGeom>
          <a:solidFill>
            <a:schemeClr val="accent1"/>
          </a:solidFill>
          <a:ln w="9525" algn="ctr">
            <a:solidFill>
              <a:schemeClr val="tx1"/>
            </a:solidFill>
            <a:miter lim="800000"/>
            <a:headEnd/>
            <a:tailEnd/>
          </a:ln>
          <a:effectLst>
            <a:outerShdw dist="35921" dir="2700000" algn="ctr" rotWithShape="0">
              <a:schemeClr val="bg2"/>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public Exhibit newExhibit(String exhibitType,String exhibitName){</a:t>
            </a:r>
          </a:p>
          <a:p>
            <a:pPr eaLnBrk="1" hangingPunct="1"/>
            <a:r>
              <a:rPr lang="en-US" dirty="0">
                <a:solidFill>
                  <a:schemeClr val="bg1"/>
                </a:solidFill>
                <a:latin typeface="Courier New" pitchFamily="49" charset="0"/>
              </a:rPr>
              <a:t>  String className = properties.get(exhibitType); // lookup</a:t>
            </a:r>
          </a:p>
          <a:p>
            <a:pPr eaLnBrk="1" hangingPunct="1"/>
            <a:r>
              <a:rPr lang="en-US" dirty="0">
                <a:solidFill>
                  <a:schemeClr val="bg1"/>
                </a:solidFill>
                <a:latin typeface="Courier New" pitchFamily="49" charset="0"/>
              </a:rPr>
              <a:t>  Class cl = Class.forName(className);</a:t>
            </a:r>
          </a:p>
          <a:p>
            <a:pPr eaLnBrk="1" hangingPunct="1"/>
            <a:r>
              <a:rPr lang="en-US" dirty="0">
                <a:solidFill>
                  <a:schemeClr val="bg1"/>
                </a:solidFill>
                <a:latin typeface="Courier New" pitchFamily="49" charset="0"/>
              </a:rPr>
              <a:t>  Constructor cs = cl.getConstructor(new Class[]{String.class});</a:t>
            </a:r>
          </a:p>
          <a:p>
            <a:pPr eaLnBrk="1" hangingPunct="1"/>
            <a:r>
              <a:rPr lang="en-US" dirty="0">
                <a:solidFill>
                  <a:schemeClr val="bg1"/>
                </a:solidFill>
                <a:latin typeface="Courier New" pitchFamily="49" charset="0"/>
              </a:rPr>
              <a:t>  Exhibit e = cs.newInstance(new Object[]{exhibitName});</a:t>
            </a:r>
          </a:p>
          <a:p>
            <a:pPr eaLnBrk="1" hangingPunct="1"/>
            <a:r>
              <a:rPr lang="en-US" b="1" dirty="0">
                <a:solidFill>
                  <a:schemeClr val="bg1"/>
                </a:solidFill>
                <a:latin typeface="Courier New" pitchFamily="49" charset="0"/>
              </a:rPr>
              <a:t>  e.validateName(); // polymorphic method behaves correctly</a:t>
            </a:r>
          </a:p>
          <a:p>
            <a:pPr eaLnBrk="1" hangingPunct="1"/>
            <a:r>
              <a:rPr lang="en-US" b="1" dirty="0">
                <a:solidFill>
                  <a:schemeClr val="bg1"/>
                </a:solidFill>
                <a:latin typeface="Courier New" pitchFamily="49" charset="0"/>
              </a:rPr>
              <a:t>  </a:t>
            </a:r>
            <a:r>
              <a:rPr lang="en-US" dirty="0">
                <a:solidFill>
                  <a:schemeClr val="bg1"/>
                </a:solidFill>
                <a:latin typeface="Courier New" pitchFamily="49" charset="0"/>
              </a:rPr>
              <a:t>return e;</a:t>
            </a:r>
          </a:p>
          <a:p>
            <a:pPr eaLnBrk="1" hangingPunct="1"/>
            <a:r>
              <a:rPr lang="en-US" dirty="0">
                <a:solidFill>
                  <a:schemeClr val="bg1"/>
                </a:solidFill>
                <a:latin typeface="Courier New" pitchFamily="49" charset="0"/>
              </a:rPr>
              <a:t>}</a:t>
            </a:r>
          </a:p>
        </p:txBody>
      </p:sp>
    </p:spTree>
    <p:extLst>
      <p:ext uri="{BB962C8B-B14F-4D97-AF65-F5344CB8AC3E}">
        <p14:creationId xmlns:p14="http://schemas.microsoft.com/office/powerpoint/2010/main" val="41301573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1E9FC98-4F1F-4790-80B5-A8B261159DB3}"/>
              </a:ext>
            </a:extLst>
          </p:cNvPr>
          <p:cNvSpPr>
            <a:spLocks noGrp="1"/>
          </p:cNvSpPr>
          <p:nvPr>
            <p:ph type="body" sz="quarter" idx="12"/>
          </p:nvPr>
        </p:nvSpPr>
        <p:spPr/>
        <p:txBody>
          <a:bodyPr/>
          <a:lstStyle/>
          <a:p>
            <a:pPr eaLnBrk="1" hangingPunct="1"/>
            <a:r>
              <a:rPr lang="en-US" dirty="0"/>
              <a:t>Advantages of a factory:</a:t>
            </a:r>
          </a:p>
          <a:p>
            <a:pPr lvl="1" eaLnBrk="1" hangingPunct="1"/>
            <a:r>
              <a:rPr lang="en-US" dirty="0"/>
              <a:t>Centralize creation code</a:t>
            </a:r>
          </a:p>
          <a:p>
            <a:pPr lvl="1" eaLnBrk="1" hangingPunct="1"/>
            <a:r>
              <a:rPr lang="en-US" dirty="0"/>
              <a:t>Invoke polymorphic initialization methods</a:t>
            </a:r>
          </a:p>
          <a:p>
            <a:pPr lvl="2" eaLnBrk="1" hangingPunct="1"/>
            <a:r>
              <a:rPr lang="en-US" dirty="0"/>
              <a:t>Constructors in Java can not be over-ridden, but an </a:t>
            </a:r>
            <a:r>
              <a:rPr lang="en-US" dirty="0" err="1"/>
              <a:t>init</a:t>
            </a:r>
            <a:r>
              <a:rPr lang="en-US" dirty="0"/>
              <a:t>() method can</a:t>
            </a:r>
          </a:p>
          <a:p>
            <a:pPr lvl="1" eaLnBrk="1" hangingPunct="1"/>
            <a:r>
              <a:rPr lang="en-US" dirty="0"/>
              <a:t>Make it easy to add new subclasses to system</a:t>
            </a:r>
          </a:p>
          <a:p>
            <a:pPr eaLnBrk="1" hangingPunct="1"/>
            <a:r>
              <a:rPr lang="en-US" dirty="0"/>
              <a:t>How do you add a new subclass to application?</a:t>
            </a:r>
          </a:p>
          <a:p>
            <a:pPr lvl="1" eaLnBrk="1" hangingPunct="1"/>
            <a:r>
              <a:rPr lang="en-US" dirty="0"/>
              <a:t>Write new subclass</a:t>
            </a:r>
          </a:p>
          <a:p>
            <a:pPr lvl="1" eaLnBrk="1" hangingPunct="1"/>
            <a:r>
              <a:rPr lang="en-US" dirty="0"/>
              <a:t>Add class name to configuration file</a:t>
            </a:r>
          </a:p>
          <a:p>
            <a:pPr lvl="1" eaLnBrk="1" hangingPunct="1"/>
            <a:r>
              <a:rPr lang="en-US" dirty="0"/>
              <a:t>Put subclass in </a:t>
            </a:r>
            <a:r>
              <a:rPr lang="en-US" dirty="0" err="1"/>
              <a:t>classpath</a:t>
            </a:r>
            <a:r>
              <a:rPr lang="en-US" dirty="0"/>
              <a:t> of application</a:t>
            </a:r>
          </a:p>
          <a:p>
            <a:pPr lvl="2" eaLnBrk="1" hangingPunct="1"/>
            <a:r>
              <a:rPr lang="en-US" dirty="0" err="1"/>
              <a:t>Class.forName</a:t>
            </a:r>
            <a:r>
              <a:rPr lang="en-US" dirty="0"/>
              <a:t>() only looks in the </a:t>
            </a:r>
            <a:r>
              <a:rPr lang="en-US" dirty="0" err="1"/>
              <a:t>classpath</a:t>
            </a:r>
            <a:r>
              <a:rPr lang="en-US" dirty="0"/>
              <a:t> of the application</a:t>
            </a:r>
          </a:p>
          <a:p>
            <a:pPr lvl="2" eaLnBrk="1" hangingPunct="1"/>
            <a:r>
              <a:rPr lang="en-US" dirty="0"/>
              <a:t>Will not load from external locations</a:t>
            </a:r>
          </a:p>
          <a:p>
            <a:pPr lvl="2" eaLnBrk="1" hangingPunct="1"/>
            <a:r>
              <a:rPr lang="en-US" dirty="0"/>
              <a:t>To load from an external location, need to use a custom class loader</a:t>
            </a:r>
          </a:p>
          <a:p>
            <a:endParaRPr lang="en-US" dirty="0"/>
          </a:p>
        </p:txBody>
      </p:sp>
      <p:sp>
        <p:nvSpPr>
          <p:cNvPr id="6" name="Title 5">
            <a:extLst>
              <a:ext uri="{FF2B5EF4-FFF2-40B4-BE49-F238E27FC236}">
                <a16:creationId xmlns:a16="http://schemas.microsoft.com/office/drawing/2014/main" id="{3ABED58B-75BC-4BF4-9966-78E207C0EFAC}"/>
              </a:ext>
            </a:extLst>
          </p:cNvPr>
          <p:cNvSpPr>
            <a:spLocks noGrp="1"/>
          </p:cNvSpPr>
          <p:nvPr>
            <p:ph type="title"/>
          </p:nvPr>
        </p:nvSpPr>
        <p:spPr/>
        <p:txBody>
          <a:bodyPr/>
          <a:lstStyle/>
          <a:p>
            <a:r>
              <a:rPr lang="en-US" dirty="0"/>
              <a:t>Benefits of a Factory</a:t>
            </a:r>
          </a:p>
        </p:txBody>
      </p:sp>
    </p:spTree>
    <p:extLst>
      <p:ext uri="{BB962C8B-B14F-4D97-AF65-F5344CB8AC3E}">
        <p14:creationId xmlns:p14="http://schemas.microsoft.com/office/powerpoint/2010/main" val="392806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0B2229-71CF-46D1-98DD-31F8AF023193}"/>
              </a:ext>
            </a:extLst>
          </p:cNvPr>
          <p:cNvSpPr>
            <a:spLocks noGrp="1"/>
          </p:cNvSpPr>
          <p:nvPr>
            <p:ph type="title"/>
          </p:nvPr>
        </p:nvSpPr>
        <p:spPr/>
        <p:txBody>
          <a:bodyPr/>
          <a:lstStyle/>
          <a:p>
            <a:r>
              <a:rPr lang="en-US" dirty="0"/>
              <a:t>How would you fix this?</a:t>
            </a:r>
          </a:p>
        </p:txBody>
      </p:sp>
      <p:pic>
        <p:nvPicPr>
          <p:cNvPr id="12" name="Content Placeholder 6" descr="A screenshot of a cell phone&#10;&#10;Description automatically generated">
            <a:extLst>
              <a:ext uri="{FF2B5EF4-FFF2-40B4-BE49-F238E27FC236}">
                <a16:creationId xmlns:a16="http://schemas.microsoft.com/office/drawing/2014/main" id="{563E6F3D-F8D6-4C51-84F6-A6B3BAFDE0D6}"/>
              </a:ext>
            </a:extLst>
          </p:cNvPr>
          <p:cNvPicPr>
            <a:picLocks noChangeAspect="1"/>
          </p:cNvPicPr>
          <p:nvPr/>
        </p:nvPicPr>
        <p:blipFill>
          <a:blip r:embed="rId2" cstate="print"/>
          <a:stretch>
            <a:fillRect/>
          </a:stretch>
        </p:blipFill>
        <p:spPr>
          <a:xfrm>
            <a:off x="689911" y="2261343"/>
            <a:ext cx="10306336" cy="2602348"/>
          </a:xfrm>
          <a:prstGeom prst="rect">
            <a:avLst/>
          </a:prstGeom>
          <a:noFill/>
        </p:spPr>
      </p:pic>
    </p:spTree>
    <p:extLst>
      <p:ext uri="{BB962C8B-B14F-4D97-AF65-F5344CB8AC3E}">
        <p14:creationId xmlns:p14="http://schemas.microsoft.com/office/powerpoint/2010/main" val="3632648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45F37C8-D0B3-4C20-8B71-C8EA3839371D}"/>
              </a:ext>
            </a:extLst>
          </p:cNvPr>
          <p:cNvSpPr>
            <a:spLocks noGrp="1"/>
          </p:cNvSpPr>
          <p:nvPr>
            <p:ph type="body" sz="quarter" idx="12"/>
          </p:nvPr>
        </p:nvSpPr>
        <p:spPr/>
        <p:txBody>
          <a:bodyPr/>
          <a:lstStyle/>
          <a:p>
            <a:pPr>
              <a:lnSpc>
                <a:spcPct val="115000"/>
              </a:lnSpc>
            </a:pPr>
            <a:r>
              <a:rPr lang="en-US" dirty="0"/>
              <a:t>Single Responsibility Principle (SRP)</a:t>
            </a:r>
          </a:p>
          <a:p>
            <a:pPr lvl="1">
              <a:lnSpc>
                <a:spcPct val="115000"/>
              </a:lnSpc>
            </a:pPr>
            <a:r>
              <a:rPr lang="en-US" dirty="0"/>
              <a:t>There should never be more than one reason for a class to change</a:t>
            </a:r>
          </a:p>
          <a:p>
            <a:pPr lvl="1">
              <a:lnSpc>
                <a:spcPct val="115000"/>
              </a:lnSpc>
            </a:pPr>
            <a:r>
              <a:rPr lang="en-US" dirty="0"/>
              <a:t>A class cannot be divided without breaking something</a:t>
            </a:r>
          </a:p>
          <a:p>
            <a:pPr lvl="1">
              <a:lnSpc>
                <a:spcPct val="115000"/>
              </a:lnSpc>
            </a:pPr>
            <a:r>
              <a:rPr lang="en-US" dirty="0"/>
              <a:t>Each class should do only one thing and do it well</a:t>
            </a:r>
          </a:p>
          <a:p>
            <a:pPr lvl="1">
              <a:lnSpc>
                <a:spcPct val="115000"/>
              </a:lnSpc>
            </a:pPr>
            <a:r>
              <a:rPr lang="en-US" dirty="0"/>
              <a:t>Each class should be describable by a short, clear noun phrase</a:t>
            </a:r>
          </a:p>
          <a:p>
            <a:pPr lvl="1">
              <a:lnSpc>
                <a:spcPct val="115000"/>
              </a:lnSpc>
            </a:pPr>
            <a:r>
              <a:rPr lang="en-US" dirty="0"/>
              <a:t>This is also called cohesion</a:t>
            </a:r>
          </a:p>
          <a:p>
            <a:endParaRPr lang="en-US" dirty="0"/>
          </a:p>
        </p:txBody>
      </p:sp>
      <p:sp>
        <p:nvSpPr>
          <p:cNvPr id="6" name="Title 5">
            <a:extLst>
              <a:ext uri="{FF2B5EF4-FFF2-40B4-BE49-F238E27FC236}">
                <a16:creationId xmlns:a16="http://schemas.microsoft.com/office/drawing/2014/main" id="{98E2C0E8-CEE7-4C58-BD67-67D34F5C005D}"/>
              </a:ext>
            </a:extLst>
          </p:cNvPr>
          <p:cNvSpPr>
            <a:spLocks noGrp="1"/>
          </p:cNvSpPr>
          <p:nvPr>
            <p:ph type="title"/>
          </p:nvPr>
        </p:nvSpPr>
        <p:spPr/>
        <p:txBody>
          <a:bodyPr/>
          <a:lstStyle/>
          <a:p>
            <a:r>
              <a:rPr lang="en-US" dirty="0">
                <a:solidFill>
                  <a:srgbClr val="FF0000"/>
                </a:solidFill>
              </a:rPr>
              <a:t>S</a:t>
            </a:r>
            <a:r>
              <a:rPr lang="en-US" dirty="0"/>
              <a:t>OLID Principles</a:t>
            </a:r>
          </a:p>
        </p:txBody>
      </p:sp>
    </p:spTree>
    <p:extLst>
      <p:ext uri="{BB962C8B-B14F-4D97-AF65-F5344CB8AC3E}">
        <p14:creationId xmlns:p14="http://schemas.microsoft.com/office/powerpoint/2010/main" val="26928048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486EB1-B319-499D-817A-3D1B3CE2167B}"/>
              </a:ext>
            </a:extLst>
          </p:cNvPr>
          <p:cNvSpPr>
            <a:spLocks noGrp="1"/>
          </p:cNvSpPr>
          <p:nvPr>
            <p:ph type="title"/>
          </p:nvPr>
        </p:nvSpPr>
        <p:spPr/>
        <p:txBody>
          <a:bodyPr/>
          <a:lstStyle/>
          <a:p>
            <a:r>
              <a:rPr lang="en-US" dirty="0"/>
              <a:t>How would you fix this?</a:t>
            </a:r>
          </a:p>
        </p:txBody>
      </p:sp>
      <p:pic>
        <p:nvPicPr>
          <p:cNvPr id="9" name="Content Placeholder 4">
            <a:extLst>
              <a:ext uri="{FF2B5EF4-FFF2-40B4-BE49-F238E27FC236}">
                <a16:creationId xmlns:a16="http://schemas.microsoft.com/office/drawing/2014/main" id="{C35EC590-C120-414D-B2F3-692C12C760F5}"/>
              </a:ext>
            </a:extLst>
          </p:cNvPr>
          <p:cNvPicPr>
            <a:picLocks noChangeAspect="1"/>
          </p:cNvPicPr>
          <p:nvPr/>
        </p:nvPicPr>
        <p:blipFill>
          <a:blip r:embed="rId2" cstate="print"/>
          <a:stretch>
            <a:fillRect/>
          </a:stretch>
        </p:blipFill>
        <p:spPr>
          <a:xfrm>
            <a:off x="2367313" y="1868379"/>
            <a:ext cx="7472496" cy="3045042"/>
          </a:xfrm>
          <a:prstGeom prst="rect">
            <a:avLst/>
          </a:prstGeom>
          <a:noFill/>
          <a:ln>
            <a:noFill/>
          </a:ln>
        </p:spPr>
      </p:pic>
      <p:sp>
        <p:nvSpPr>
          <p:cNvPr id="10" name="TextBox 9">
            <a:extLst>
              <a:ext uri="{FF2B5EF4-FFF2-40B4-BE49-F238E27FC236}">
                <a16:creationId xmlns:a16="http://schemas.microsoft.com/office/drawing/2014/main" id="{5CED72B3-221C-4F4E-90B8-6EF27EA8767E}"/>
              </a:ext>
            </a:extLst>
          </p:cNvPr>
          <p:cNvSpPr txBox="1"/>
          <p:nvPr/>
        </p:nvSpPr>
        <p:spPr>
          <a:xfrm>
            <a:off x="1143312" y="5411872"/>
            <a:ext cx="10218049" cy="707886"/>
          </a:xfrm>
          <a:prstGeom prst="rect">
            <a:avLst/>
          </a:prstGeom>
          <a:noFill/>
        </p:spPr>
        <p:txBody>
          <a:bodyPr wrap="square" rtlCol="0">
            <a:spAutoFit/>
          </a:bodyPr>
          <a:lstStyle/>
          <a:p>
            <a:r>
              <a:rPr lang="en-US" sz="2000" dirty="0">
                <a:latin typeface="+mn-lt"/>
              </a:rPr>
              <a:t>Fix coding standards in the above code and also do think of how this separation of classes makes better design?</a:t>
            </a:r>
            <a:endParaRPr lang="en-IN" sz="2000" dirty="0">
              <a:latin typeface="+mn-lt"/>
            </a:endParaRPr>
          </a:p>
        </p:txBody>
      </p:sp>
    </p:spTree>
    <p:extLst>
      <p:ext uri="{BB962C8B-B14F-4D97-AF65-F5344CB8AC3E}">
        <p14:creationId xmlns:p14="http://schemas.microsoft.com/office/powerpoint/2010/main" val="37677400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1C248D-2B4A-4F8C-8281-E6DA11007B23}"/>
              </a:ext>
            </a:extLst>
          </p:cNvPr>
          <p:cNvSpPr>
            <a:spLocks noGrp="1"/>
          </p:cNvSpPr>
          <p:nvPr>
            <p:ph type="title"/>
          </p:nvPr>
        </p:nvSpPr>
        <p:spPr/>
        <p:txBody>
          <a:bodyPr/>
          <a:lstStyle/>
          <a:p>
            <a:r>
              <a:rPr lang="en-US" dirty="0"/>
              <a:t>How would you fix this?</a:t>
            </a:r>
          </a:p>
        </p:txBody>
      </p:sp>
      <p:pic>
        <p:nvPicPr>
          <p:cNvPr id="9" name="Picture 8">
            <a:extLst>
              <a:ext uri="{FF2B5EF4-FFF2-40B4-BE49-F238E27FC236}">
                <a16:creationId xmlns:a16="http://schemas.microsoft.com/office/drawing/2014/main" id="{8201A7E8-C9F4-411F-BD7E-A7427B9A04FF}"/>
              </a:ext>
            </a:extLst>
          </p:cNvPr>
          <p:cNvPicPr>
            <a:picLocks noChangeAspect="1"/>
          </p:cNvPicPr>
          <p:nvPr/>
        </p:nvPicPr>
        <p:blipFill>
          <a:blip r:embed="rId2" cstate="print"/>
          <a:stretch>
            <a:fillRect/>
          </a:stretch>
        </p:blipFill>
        <p:spPr>
          <a:xfrm>
            <a:off x="2703156" y="2211806"/>
            <a:ext cx="6800809" cy="3084088"/>
          </a:xfrm>
          <a:prstGeom prst="rect">
            <a:avLst/>
          </a:prstGeom>
          <a:noFill/>
        </p:spPr>
      </p:pic>
    </p:spTree>
    <p:extLst>
      <p:ext uri="{BB962C8B-B14F-4D97-AF65-F5344CB8AC3E}">
        <p14:creationId xmlns:p14="http://schemas.microsoft.com/office/powerpoint/2010/main" val="1088650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052F81-4E5D-492B-8ABA-24F8D5378B3D}"/>
              </a:ext>
            </a:extLst>
          </p:cNvPr>
          <p:cNvSpPr>
            <a:spLocks noGrp="1"/>
          </p:cNvSpPr>
          <p:nvPr>
            <p:ph type="title"/>
          </p:nvPr>
        </p:nvSpPr>
        <p:spPr/>
        <p:txBody>
          <a:bodyPr/>
          <a:lstStyle/>
          <a:p>
            <a:r>
              <a:rPr lang="en-US" dirty="0"/>
              <a:t>How will you build this? </a:t>
            </a:r>
          </a:p>
        </p:txBody>
      </p:sp>
      <p:pic>
        <p:nvPicPr>
          <p:cNvPr id="9" name="Content Placeholder 4">
            <a:extLst>
              <a:ext uri="{FF2B5EF4-FFF2-40B4-BE49-F238E27FC236}">
                <a16:creationId xmlns:a16="http://schemas.microsoft.com/office/drawing/2014/main" id="{57D6EF8A-3476-4017-B8CE-3EA9F7539B15}"/>
              </a:ext>
            </a:extLst>
          </p:cNvPr>
          <p:cNvPicPr>
            <a:picLocks noChangeAspect="1"/>
          </p:cNvPicPr>
          <p:nvPr/>
        </p:nvPicPr>
        <p:blipFill>
          <a:blip r:embed="rId2" cstate="print"/>
          <a:stretch>
            <a:fillRect/>
          </a:stretch>
        </p:blipFill>
        <p:spPr>
          <a:xfrm>
            <a:off x="2102774" y="2140482"/>
            <a:ext cx="7986452" cy="2877561"/>
          </a:xfrm>
          <a:prstGeom prst="rect">
            <a:avLst/>
          </a:prstGeom>
          <a:noFill/>
          <a:ln>
            <a:noFill/>
          </a:ln>
        </p:spPr>
      </p:pic>
    </p:spTree>
    <p:extLst>
      <p:ext uri="{BB962C8B-B14F-4D97-AF65-F5344CB8AC3E}">
        <p14:creationId xmlns:p14="http://schemas.microsoft.com/office/powerpoint/2010/main" val="23784598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831A886-040D-4320-8A84-7006CAB52AC2}"/>
              </a:ext>
            </a:extLst>
          </p:cNvPr>
          <p:cNvSpPr>
            <a:spLocks noGrp="1"/>
          </p:cNvSpPr>
          <p:nvPr>
            <p:ph type="body" sz="quarter" idx="12"/>
          </p:nvPr>
        </p:nvSpPr>
        <p:spPr/>
        <p:txBody>
          <a:bodyPr/>
          <a:lstStyle/>
          <a:p>
            <a:r>
              <a:rPr lang="en-US" dirty="0"/>
              <a:t>Application development confines working with various third-party APIs</a:t>
            </a:r>
          </a:p>
          <a:p>
            <a:r>
              <a:rPr lang="en-US" dirty="0"/>
              <a:t>There are lots of cases where the client code can not directly work with third party API because it provides a different interface then what your client code expects</a:t>
            </a:r>
          </a:p>
          <a:p>
            <a:r>
              <a:rPr lang="en-US" dirty="0"/>
              <a:t>For example suppose there is lot of client code already written using Enumeration, but you need to use a third-party API that uses Iterators rather than Enumeration</a:t>
            </a:r>
          </a:p>
          <a:p>
            <a:endParaRPr lang="en-US" dirty="0"/>
          </a:p>
        </p:txBody>
      </p:sp>
      <p:sp>
        <p:nvSpPr>
          <p:cNvPr id="6" name="Title 5">
            <a:extLst>
              <a:ext uri="{FF2B5EF4-FFF2-40B4-BE49-F238E27FC236}">
                <a16:creationId xmlns:a16="http://schemas.microsoft.com/office/drawing/2014/main" id="{FAFFDE17-208B-4A72-B971-53A6E0C8FCB9}"/>
              </a:ext>
            </a:extLst>
          </p:cNvPr>
          <p:cNvSpPr>
            <a:spLocks noGrp="1"/>
          </p:cNvSpPr>
          <p:nvPr>
            <p:ph type="title"/>
          </p:nvPr>
        </p:nvSpPr>
        <p:spPr/>
        <p:txBody>
          <a:bodyPr/>
          <a:lstStyle/>
          <a:p>
            <a:r>
              <a:rPr lang="en-US" dirty="0"/>
              <a:t>How will you solution this? </a:t>
            </a:r>
          </a:p>
        </p:txBody>
      </p:sp>
    </p:spTree>
    <p:extLst>
      <p:ext uri="{BB962C8B-B14F-4D97-AF65-F5344CB8AC3E}">
        <p14:creationId xmlns:p14="http://schemas.microsoft.com/office/powerpoint/2010/main" val="253007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4ABED2-4C1E-47A0-98B9-1B4CC8F01977}"/>
              </a:ext>
            </a:extLst>
          </p:cNvPr>
          <p:cNvGrpSpPr/>
          <p:nvPr/>
        </p:nvGrpSpPr>
        <p:grpSpPr>
          <a:xfrm>
            <a:off x="4833642" y="2141222"/>
            <a:ext cx="4445227" cy="3304420"/>
            <a:chOff x="4399685" y="655859"/>
            <a:chExt cx="4445227" cy="3304420"/>
          </a:xfrm>
        </p:grpSpPr>
        <p:sp>
          <p:nvSpPr>
            <p:cNvPr id="4" name="TextBox 3"/>
            <p:cNvSpPr txBox="1"/>
            <p:nvPr/>
          </p:nvSpPr>
          <p:spPr>
            <a:xfrm>
              <a:off x="5236232" y="655859"/>
              <a:ext cx="3608680" cy="646331"/>
            </a:xfrm>
            <a:prstGeom prst="rect">
              <a:avLst/>
            </a:prstGeom>
            <a:noFill/>
          </p:spPr>
          <p:txBody>
            <a:bodyPr wrap="none" rtlCol="0">
              <a:spAutoFit/>
            </a:bodyPr>
            <a:lstStyle/>
            <a:p>
              <a:pPr>
                <a:defRPr/>
              </a:pPr>
              <a:r>
                <a:rPr lang="en-US" sz="3600" b="1" dirty="0">
                  <a:latin typeface="Lato"/>
                </a:rPr>
                <a:t>Design Patterns</a:t>
              </a:r>
              <a:endParaRPr lang="id-ID" sz="3600" b="1" dirty="0">
                <a:latin typeface="Lato"/>
                <a:sym typeface="Lato"/>
              </a:endParaRPr>
            </a:p>
          </p:txBody>
        </p:sp>
        <p:sp>
          <p:nvSpPr>
            <p:cNvPr id="6" name="Rectangle 5"/>
            <p:cNvSpPr/>
            <p:nvPr/>
          </p:nvSpPr>
          <p:spPr>
            <a:xfrm>
              <a:off x="4399685" y="683575"/>
              <a:ext cx="581025"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FFFFFF"/>
                </a:solidFill>
                <a:effectLst/>
                <a:uLnTx/>
                <a:uFillTx/>
                <a:latin typeface="Avenir Book"/>
                <a:ea typeface="+mn-ea"/>
                <a:cs typeface="+mn-cs"/>
                <a:sym typeface="Arial"/>
              </a:endParaRPr>
            </a:p>
          </p:txBody>
        </p:sp>
        <p:grpSp>
          <p:nvGrpSpPr>
            <p:cNvPr id="9" name="Group 8"/>
            <p:cNvGrpSpPr/>
            <p:nvPr/>
          </p:nvGrpSpPr>
          <p:grpSpPr>
            <a:xfrm>
              <a:off x="4506347" y="831822"/>
              <a:ext cx="367700" cy="284530"/>
              <a:chOff x="5895975" y="3276601"/>
              <a:chExt cx="400050" cy="309563"/>
            </a:xfrm>
            <a:solidFill>
              <a:schemeClr val="bg1"/>
            </a:solidFill>
          </p:grpSpPr>
          <p:sp>
            <p:nvSpPr>
              <p:cNvPr id="10" name="Freeform 5"/>
              <p:cNvSpPr>
                <a:spLocks/>
              </p:cNvSpPr>
              <p:nvPr/>
            </p:nvSpPr>
            <p:spPr bwMode="auto">
              <a:xfrm>
                <a:off x="6003925" y="3276601"/>
                <a:ext cx="292100" cy="61913"/>
              </a:xfrm>
              <a:custGeom>
                <a:avLst/>
                <a:gdLst>
                  <a:gd name="T0" fmla="*/ 4 w 76"/>
                  <a:gd name="T1" fmla="*/ 0 h 16"/>
                  <a:gd name="T2" fmla="*/ 72 w 76"/>
                  <a:gd name="T3" fmla="*/ 0 h 16"/>
                  <a:gd name="T4" fmla="*/ 76 w 76"/>
                  <a:gd name="T5" fmla="*/ 4 h 16"/>
                  <a:gd name="T6" fmla="*/ 76 w 76"/>
                  <a:gd name="T7" fmla="*/ 12 h 16"/>
                  <a:gd name="T8" fmla="*/ 72 w 76"/>
                  <a:gd name="T9" fmla="*/ 16 h 16"/>
                  <a:gd name="T10" fmla="*/ 4 w 76"/>
                  <a:gd name="T11" fmla="*/ 16 h 16"/>
                  <a:gd name="T12" fmla="*/ 0 w 76"/>
                  <a:gd name="T13" fmla="*/ 12 h 16"/>
                  <a:gd name="T14" fmla="*/ 0 w 76"/>
                  <a:gd name="T15" fmla="*/ 4 h 16"/>
                  <a:gd name="T16" fmla="*/ 4 w 7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
                    <a:moveTo>
                      <a:pt x="4" y="0"/>
                    </a:moveTo>
                    <a:cubicBezTo>
                      <a:pt x="72" y="0"/>
                      <a:pt x="72" y="0"/>
                      <a:pt x="72" y="0"/>
                    </a:cubicBezTo>
                    <a:cubicBezTo>
                      <a:pt x="74" y="0"/>
                      <a:pt x="76" y="2"/>
                      <a:pt x="76" y="4"/>
                    </a:cubicBezTo>
                    <a:cubicBezTo>
                      <a:pt x="76" y="12"/>
                      <a:pt x="76" y="12"/>
                      <a:pt x="76" y="12"/>
                    </a:cubicBezTo>
                    <a:cubicBezTo>
                      <a:pt x="76" y="14"/>
                      <a:pt x="74" y="16"/>
                      <a:pt x="7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6"/>
              <p:cNvSpPr>
                <a:spLocks/>
              </p:cNvSpPr>
              <p:nvPr/>
            </p:nvSpPr>
            <p:spPr bwMode="auto">
              <a:xfrm>
                <a:off x="6003925" y="3400426"/>
                <a:ext cx="231775" cy="61913"/>
              </a:xfrm>
              <a:custGeom>
                <a:avLst/>
                <a:gdLst>
                  <a:gd name="T0" fmla="*/ 4 w 60"/>
                  <a:gd name="T1" fmla="*/ 0 h 16"/>
                  <a:gd name="T2" fmla="*/ 56 w 60"/>
                  <a:gd name="T3" fmla="*/ 0 h 16"/>
                  <a:gd name="T4" fmla="*/ 60 w 60"/>
                  <a:gd name="T5" fmla="*/ 4 h 16"/>
                  <a:gd name="T6" fmla="*/ 60 w 60"/>
                  <a:gd name="T7" fmla="*/ 12 h 16"/>
                  <a:gd name="T8" fmla="*/ 56 w 60"/>
                  <a:gd name="T9" fmla="*/ 16 h 16"/>
                  <a:gd name="T10" fmla="*/ 4 w 60"/>
                  <a:gd name="T11" fmla="*/ 16 h 16"/>
                  <a:gd name="T12" fmla="*/ 0 w 60"/>
                  <a:gd name="T13" fmla="*/ 12 h 16"/>
                  <a:gd name="T14" fmla="*/ 0 w 60"/>
                  <a:gd name="T15" fmla="*/ 4 h 16"/>
                  <a:gd name="T16" fmla="*/ 4 w 6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4" y="0"/>
                    </a:moveTo>
                    <a:cubicBezTo>
                      <a:pt x="56" y="0"/>
                      <a:pt x="56" y="0"/>
                      <a:pt x="56" y="0"/>
                    </a:cubicBezTo>
                    <a:cubicBezTo>
                      <a:pt x="58" y="0"/>
                      <a:pt x="60" y="2"/>
                      <a:pt x="60" y="4"/>
                    </a:cubicBezTo>
                    <a:cubicBezTo>
                      <a:pt x="60" y="12"/>
                      <a:pt x="60" y="12"/>
                      <a:pt x="60" y="12"/>
                    </a:cubicBezTo>
                    <a:cubicBezTo>
                      <a:pt x="60" y="14"/>
                      <a:pt x="58" y="16"/>
                      <a:pt x="56"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Freeform 7"/>
              <p:cNvSpPr>
                <a:spLocks/>
              </p:cNvSpPr>
              <p:nvPr/>
            </p:nvSpPr>
            <p:spPr bwMode="auto">
              <a:xfrm>
                <a:off x="6003925" y="3524251"/>
                <a:ext cx="277813" cy="61913"/>
              </a:xfrm>
              <a:custGeom>
                <a:avLst/>
                <a:gdLst>
                  <a:gd name="T0" fmla="*/ 4 w 72"/>
                  <a:gd name="T1" fmla="*/ 0 h 16"/>
                  <a:gd name="T2" fmla="*/ 68 w 72"/>
                  <a:gd name="T3" fmla="*/ 0 h 16"/>
                  <a:gd name="T4" fmla="*/ 72 w 72"/>
                  <a:gd name="T5" fmla="*/ 4 h 16"/>
                  <a:gd name="T6" fmla="*/ 72 w 72"/>
                  <a:gd name="T7" fmla="*/ 12 h 16"/>
                  <a:gd name="T8" fmla="*/ 68 w 72"/>
                  <a:gd name="T9" fmla="*/ 16 h 16"/>
                  <a:gd name="T10" fmla="*/ 4 w 72"/>
                  <a:gd name="T11" fmla="*/ 16 h 16"/>
                  <a:gd name="T12" fmla="*/ 0 w 72"/>
                  <a:gd name="T13" fmla="*/ 12 h 16"/>
                  <a:gd name="T14" fmla="*/ 0 w 72"/>
                  <a:gd name="T15" fmla="*/ 4 h 16"/>
                  <a:gd name="T16" fmla="*/ 4 w 7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6">
                    <a:moveTo>
                      <a:pt x="4" y="0"/>
                    </a:moveTo>
                    <a:cubicBezTo>
                      <a:pt x="68" y="0"/>
                      <a:pt x="68" y="0"/>
                      <a:pt x="68" y="0"/>
                    </a:cubicBezTo>
                    <a:cubicBezTo>
                      <a:pt x="70" y="0"/>
                      <a:pt x="72" y="2"/>
                      <a:pt x="72" y="4"/>
                    </a:cubicBezTo>
                    <a:cubicBezTo>
                      <a:pt x="72" y="12"/>
                      <a:pt x="72" y="12"/>
                      <a:pt x="72" y="12"/>
                    </a:cubicBezTo>
                    <a:cubicBezTo>
                      <a:pt x="72" y="14"/>
                      <a:pt x="70" y="16"/>
                      <a:pt x="68"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Freeform 8"/>
              <p:cNvSpPr>
                <a:spLocks/>
              </p:cNvSpPr>
              <p:nvPr/>
            </p:nvSpPr>
            <p:spPr bwMode="auto">
              <a:xfrm>
                <a:off x="5895975" y="327660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Freeform 9"/>
              <p:cNvSpPr>
                <a:spLocks/>
              </p:cNvSpPr>
              <p:nvPr/>
            </p:nvSpPr>
            <p:spPr bwMode="auto">
              <a:xfrm>
                <a:off x="5895975" y="3400426"/>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10"/>
              <p:cNvSpPr>
                <a:spLocks/>
              </p:cNvSpPr>
              <p:nvPr/>
            </p:nvSpPr>
            <p:spPr bwMode="auto">
              <a:xfrm>
                <a:off x="5895975" y="352425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7" name="Straight Connector 16"/>
            <p:cNvCxnSpPr/>
            <p:nvPr/>
          </p:nvCxnSpPr>
          <p:spPr>
            <a:xfrm>
              <a:off x="4690197" y="1318884"/>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90197" y="1822802"/>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90197" y="2330427"/>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80710" y="1537256"/>
              <a:ext cx="1840568"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Template Method</a:t>
              </a:r>
            </a:p>
          </p:txBody>
        </p:sp>
        <p:sp>
          <p:nvSpPr>
            <p:cNvPr id="38" name="TextBox 37"/>
            <p:cNvSpPr txBox="1"/>
            <p:nvPr/>
          </p:nvSpPr>
          <p:spPr>
            <a:xfrm>
              <a:off x="4980710" y="2548576"/>
              <a:ext cx="885179"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Factory</a:t>
              </a:r>
            </a:p>
          </p:txBody>
        </p:sp>
        <p:sp>
          <p:nvSpPr>
            <p:cNvPr id="39" name="TextBox 38"/>
            <p:cNvSpPr txBox="1"/>
            <p:nvPr/>
          </p:nvSpPr>
          <p:spPr>
            <a:xfrm>
              <a:off x="4980710" y="2011469"/>
              <a:ext cx="3191650" cy="369332"/>
            </a:xfrm>
            <a:prstGeom prst="rect">
              <a:avLst/>
            </a:prstGeom>
            <a:noFill/>
          </p:spPr>
          <p:txBody>
            <a:bodyPr wrap="squar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Strategy</a:t>
              </a:r>
            </a:p>
          </p:txBody>
        </p:sp>
        <p:sp>
          <p:nvSpPr>
            <p:cNvPr id="42" name="Chevron 41">
              <a:extLst>
                <a:ext uri="{FF2B5EF4-FFF2-40B4-BE49-F238E27FC236}">
                  <a16:creationId xmlns:a16="http://schemas.microsoft.com/office/drawing/2014/main" id="{95020DA5-41EE-AF49-9A44-84F9F145BB20}"/>
                </a:ext>
              </a:extLst>
            </p:cNvPr>
            <p:cNvSpPr/>
            <p:nvPr/>
          </p:nvSpPr>
          <p:spPr>
            <a:xfrm>
              <a:off x="4590828" y="2130089"/>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3" name="Chevron 42">
              <a:extLst>
                <a:ext uri="{FF2B5EF4-FFF2-40B4-BE49-F238E27FC236}">
                  <a16:creationId xmlns:a16="http://schemas.microsoft.com/office/drawing/2014/main" id="{C002964E-62C1-DA43-9F12-EAB436A04C20}"/>
                </a:ext>
              </a:extLst>
            </p:cNvPr>
            <p:cNvSpPr/>
            <p:nvPr/>
          </p:nvSpPr>
          <p:spPr>
            <a:xfrm>
              <a:off x="4570508" y="2640632"/>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6" name="Chevron 45">
              <a:extLst>
                <a:ext uri="{FF2B5EF4-FFF2-40B4-BE49-F238E27FC236}">
                  <a16:creationId xmlns:a16="http://schemas.microsoft.com/office/drawing/2014/main" id="{545DE6F4-4235-A741-A6EC-9755646991F6}"/>
                </a:ext>
              </a:extLst>
            </p:cNvPr>
            <p:cNvSpPr/>
            <p:nvPr/>
          </p:nvSpPr>
          <p:spPr>
            <a:xfrm>
              <a:off x="4570508" y="1610744"/>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cxnSp>
          <p:nvCxnSpPr>
            <p:cNvPr id="21" name="Straight Connector 20">
              <a:extLst>
                <a:ext uri="{FF2B5EF4-FFF2-40B4-BE49-F238E27FC236}">
                  <a16:creationId xmlns:a16="http://schemas.microsoft.com/office/drawing/2014/main" id="{F530D99C-61E3-483D-B233-E76D7DB1EFB4}"/>
                </a:ext>
              </a:extLst>
            </p:cNvPr>
            <p:cNvCxnSpPr/>
            <p:nvPr/>
          </p:nvCxnSpPr>
          <p:spPr>
            <a:xfrm>
              <a:off x="4690197" y="2865173"/>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11BE5C-5FE6-4D3D-9935-04CB35109324}"/>
                </a:ext>
              </a:extLst>
            </p:cNvPr>
            <p:cNvCxnSpPr/>
            <p:nvPr/>
          </p:nvCxnSpPr>
          <p:spPr>
            <a:xfrm>
              <a:off x="4690197" y="3372798"/>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7E29AD-E4B9-4359-BBC3-0C2443A24A61}"/>
                </a:ext>
              </a:extLst>
            </p:cNvPr>
            <p:cNvSpPr txBox="1"/>
            <p:nvPr/>
          </p:nvSpPr>
          <p:spPr>
            <a:xfrm>
              <a:off x="4980710" y="3590947"/>
              <a:ext cx="1165704"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API Design</a:t>
              </a:r>
            </a:p>
          </p:txBody>
        </p:sp>
        <p:sp>
          <p:nvSpPr>
            <p:cNvPr id="24" name="TextBox 23">
              <a:extLst>
                <a:ext uri="{FF2B5EF4-FFF2-40B4-BE49-F238E27FC236}">
                  <a16:creationId xmlns:a16="http://schemas.microsoft.com/office/drawing/2014/main" id="{B80F0FEE-04FE-4376-8670-4C9A6848C789}"/>
                </a:ext>
              </a:extLst>
            </p:cNvPr>
            <p:cNvSpPr txBox="1"/>
            <p:nvPr/>
          </p:nvSpPr>
          <p:spPr>
            <a:xfrm>
              <a:off x="4980710" y="3053840"/>
              <a:ext cx="3191650" cy="369332"/>
            </a:xfrm>
            <a:prstGeom prst="rect">
              <a:avLst/>
            </a:prstGeom>
            <a:noFill/>
          </p:spPr>
          <p:txBody>
            <a:bodyPr wrap="square" rtlCol="0">
              <a:spAutoFit/>
            </a:bodyPr>
            <a:lstStyle/>
            <a:p>
              <a:pPr>
                <a:defRPr/>
              </a:pPr>
              <a:r>
                <a:rPr lang="en-US" sz="1800" b="1" dirty="0">
                  <a:solidFill>
                    <a:srgbClr val="138BB9"/>
                  </a:solidFill>
                  <a:latin typeface="Avenir Book" panose="02000503020000020003" pitchFamily="2" charset="0"/>
                  <a:ea typeface="Open Sans"/>
                  <a:cs typeface="Open Sans"/>
                </a:rPr>
                <a:t>Composite</a:t>
              </a:r>
            </a:p>
          </p:txBody>
        </p:sp>
        <p:sp>
          <p:nvSpPr>
            <p:cNvPr id="25" name="Chevron 41">
              <a:extLst>
                <a:ext uri="{FF2B5EF4-FFF2-40B4-BE49-F238E27FC236}">
                  <a16:creationId xmlns:a16="http://schemas.microsoft.com/office/drawing/2014/main" id="{EE30D2F6-8DA6-415B-9734-979F0670B5C8}"/>
                </a:ext>
              </a:extLst>
            </p:cNvPr>
            <p:cNvSpPr/>
            <p:nvPr/>
          </p:nvSpPr>
          <p:spPr>
            <a:xfrm>
              <a:off x="4590828" y="3172460"/>
              <a:ext cx="198738" cy="17218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26" name="Chevron 41">
              <a:extLst>
                <a:ext uri="{FF2B5EF4-FFF2-40B4-BE49-F238E27FC236}">
                  <a16:creationId xmlns:a16="http://schemas.microsoft.com/office/drawing/2014/main" id="{151E2CFD-DD47-4D8E-A7B7-C2EFBC4E611E}"/>
                </a:ext>
              </a:extLst>
            </p:cNvPr>
            <p:cNvSpPr/>
            <p:nvPr/>
          </p:nvSpPr>
          <p:spPr>
            <a:xfrm>
              <a:off x="4590828" y="3710508"/>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grpSp>
    </p:spTree>
    <p:extLst>
      <p:ext uri="{BB962C8B-B14F-4D97-AF65-F5344CB8AC3E}">
        <p14:creationId xmlns:p14="http://schemas.microsoft.com/office/powerpoint/2010/main" val="2621355115"/>
      </p:ext>
    </p:extLst>
  </p:cSld>
  <p:clrMapOvr>
    <a:masterClrMapping/>
  </p:clrMapOvr>
  <p:transition spd="slow">
    <p:push/>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CBF3B93-8569-45AA-A552-0F2B5E1F947F}"/>
              </a:ext>
            </a:extLst>
          </p:cNvPr>
          <p:cNvSpPr>
            <a:spLocks noGrp="1"/>
          </p:cNvSpPr>
          <p:nvPr>
            <p:ph type="body" sz="quarter" idx="12"/>
          </p:nvPr>
        </p:nvSpPr>
        <p:spPr/>
        <p:txBody>
          <a:bodyPr>
            <a:normAutofit lnSpcReduction="10000"/>
          </a:bodyPr>
          <a:lstStyle/>
          <a:p>
            <a:pPr eaLnBrk="1" hangingPunct="1"/>
            <a:r>
              <a:rPr lang="en-US" dirty="0"/>
              <a:t>Consider the Material hierarchy:</a:t>
            </a: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r>
              <a:rPr lang="en-US" dirty="0"/>
              <a:t>Most items are a combination of different types of materials:</a:t>
            </a:r>
          </a:p>
          <a:p>
            <a:pPr lvl="1" eaLnBrk="1" hangingPunct="1"/>
            <a:r>
              <a:rPr lang="en-US" dirty="0"/>
              <a:t>For example, could have acrylic on wood</a:t>
            </a:r>
          </a:p>
          <a:p>
            <a:pPr lvl="1" eaLnBrk="1" hangingPunct="1"/>
            <a:r>
              <a:rPr lang="en-US" dirty="0"/>
              <a:t>How would you represent this?</a:t>
            </a:r>
          </a:p>
          <a:p>
            <a:endParaRPr lang="en-US" dirty="0"/>
          </a:p>
        </p:txBody>
      </p:sp>
      <p:sp>
        <p:nvSpPr>
          <p:cNvPr id="6" name="Title 5">
            <a:extLst>
              <a:ext uri="{FF2B5EF4-FFF2-40B4-BE49-F238E27FC236}">
                <a16:creationId xmlns:a16="http://schemas.microsoft.com/office/drawing/2014/main" id="{ACC6DB2E-913D-4E55-AC4C-02349360B2F8}"/>
              </a:ext>
            </a:extLst>
          </p:cNvPr>
          <p:cNvSpPr>
            <a:spLocks noGrp="1"/>
          </p:cNvSpPr>
          <p:nvPr>
            <p:ph type="title"/>
          </p:nvPr>
        </p:nvSpPr>
        <p:spPr/>
        <p:txBody>
          <a:bodyPr/>
          <a:lstStyle/>
          <a:p>
            <a:r>
              <a:rPr lang="en-US" dirty="0"/>
              <a:t>Need for Mixtures</a:t>
            </a:r>
          </a:p>
        </p:txBody>
      </p:sp>
      <p:pic>
        <p:nvPicPr>
          <p:cNvPr id="9" name="Picture 8">
            <a:extLst>
              <a:ext uri="{FF2B5EF4-FFF2-40B4-BE49-F238E27FC236}">
                <a16:creationId xmlns:a16="http://schemas.microsoft.com/office/drawing/2014/main" id="{990E3449-945E-4E51-AF57-EA48E5A890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2613" y="2205567"/>
            <a:ext cx="3382719" cy="244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3941361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2204250-8FCC-46F2-BC1C-8B28C56829C1}"/>
              </a:ext>
            </a:extLst>
          </p:cNvPr>
          <p:cNvSpPr>
            <a:spLocks noGrp="1"/>
          </p:cNvSpPr>
          <p:nvPr>
            <p:ph type="body" sz="quarter" idx="12"/>
          </p:nvPr>
        </p:nvSpPr>
        <p:spPr/>
        <p:txBody>
          <a:bodyPr>
            <a:normAutofit lnSpcReduction="10000"/>
          </a:bodyPr>
          <a:lstStyle/>
          <a:p>
            <a:pPr eaLnBrk="1" hangingPunct="1"/>
            <a:r>
              <a:rPr lang="en-US" dirty="0"/>
              <a:t>The anti-pattern solution is to create a custom class for each combo:</a:t>
            </a: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r>
              <a:rPr lang="en-US" dirty="0"/>
              <a:t>Naturally, this does not scale well</a:t>
            </a:r>
          </a:p>
          <a:p>
            <a:pPr lvl="1" eaLnBrk="1" hangingPunct="1"/>
            <a:r>
              <a:rPr lang="en-US" dirty="0"/>
              <a:t>What is the solution?</a:t>
            </a:r>
          </a:p>
          <a:p>
            <a:endParaRPr lang="en-US" dirty="0"/>
          </a:p>
        </p:txBody>
      </p:sp>
      <p:sp>
        <p:nvSpPr>
          <p:cNvPr id="6" name="Title 5">
            <a:extLst>
              <a:ext uri="{FF2B5EF4-FFF2-40B4-BE49-F238E27FC236}">
                <a16:creationId xmlns:a16="http://schemas.microsoft.com/office/drawing/2014/main" id="{E4B1A2DB-B5DD-4B91-BEE5-6090084E257C}"/>
              </a:ext>
            </a:extLst>
          </p:cNvPr>
          <p:cNvSpPr>
            <a:spLocks noGrp="1"/>
          </p:cNvSpPr>
          <p:nvPr>
            <p:ph type="title"/>
          </p:nvPr>
        </p:nvSpPr>
        <p:spPr/>
        <p:txBody>
          <a:bodyPr/>
          <a:lstStyle/>
          <a:p>
            <a:r>
              <a:rPr lang="en-US" dirty="0"/>
              <a:t>Anti-Pattern</a:t>
            </a:r>
          </a:p>
        </p:txBody>
      </p:sp>
      <p:pic>
        <p:nvPicPr>
          <p:cNvPr id="9" name="Picture 8">
            <a:extLst>
              <a:ext uri="{FF2B5EF4-FFF2-40B4-BE49-F238E27FC236}">
                <a16:creationId xmlns:a16="http://schemas.microsoft.com/office/drawing/2014/main" id="{70CA9A36-052E-4698-8610-B8CE38055F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1630" y="2429935"/>
            <a:ext cx="5092647" cy="258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833133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47BA862-CB89-4D0A-973F-B3F2DB9510F8}"/>
              </a:ext>
            </a:extLst>
          </p:cNvPr>
          <p:cNvSpPr>
            <a:spLocks noGrp="1"/>
          </p:cNvSpPr>
          <p:nvPr>
            <p:ph type="body" sz="quarter" idx="12"/>
          </p:nvPr>
        </p:nvSpPr>
        <p:spPr/>
        <p:txBody>
          <a:bodyPr/>
          <a:lstStyle/>
          <a:p>
            <a:pPr eaLnBrk="1" hangingPunct="1"/>
            <a:r>
              <a:rPr lang="en-US" dirty="0"/>
              <a:t>Allow client code to create the combination at runtime</a:t>
            </a:r>
          </a:p>
          <a:p>
            <a:pPr lvl="1" eaLnBrk="1" hangingPunct="1"/>
            <a:r>
              <a:rPr lang="en-US" dirty="0"/>
              <a:t>Just provide a general-purpose composite class</a:t>
            </a:r>
          </a:p>
          <a:p>
            <a:endParaRPr lang="en-US" dirty="0"/>
          </a:p>
        </p:txBody>
      </p:sp>
      <p:sp>
        <p:nvSpPr>
          <p:cNvPr id="6" name="Title 5">
            <a:extLst>
              <a:ext uri="{FF2B5EF4-FFF2-40B4-BE49-F238E27FC236}">
                <a16:creationId xmlns:a16="http://schemas.microsoft.com/office/drawing/2014/main" id="{E81F27AF-1237-41C5-B876-79CF4730EB55}"/>
              </a:ext>
            </a:extLst>
          </p:cNvPr>
          <p:cNvSpPr>
            <a:spLocks noGrp="1"/>
          </p:cNvSpPr>
          <p:nvPr>
            <p:ph type="title"/>
          </p:nvPr>
        </p:nvSpPr>
        <p:spPr/>
        <p:txBody>
          <a:bodyPr/>
          <a:lstStyle/>
          <a:p>
            <a:r>
              <a:rPr lang="en-US" dirty="0"/>
              <a:t>Composite Design Pattern</a:t>
            </a:r>
          </a:p>
        </p:txBody>
      </p:sp>
      <p:pic>
        <p:nvPicPr>
          <p:cNvPr id="9" name="Picture 7">
            <a:extLst>
              <a:ext uri="{FF2B5EF4-FFF2-40B4-BE49-F238E27FC236}">
                <a16:creationId xmlns:a16="http://schemas.microsoft.com/office/drawing/2014/main" id="{55769046-AB32-4D1D-BE35-4408750DC1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6175" y="2896187"/>
            <a:ext cx="481965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0660084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E027189-E17C-4897-8029-1EC5DECDA28F}"/>
              </a:ext>
            </a:extLst>
          </p:cNvPr>
          <p:cNvSpPr>
            <a:spLocks noGrp="1"/>
          </p:cNvSpPr>
          <p:nvPr>
            <p:ph type="body" sz="quarter" idx="12"/>
          </p:nvPr>
        </p:nvSpPr>
        <p:spPr/>
        <p:txBody>
          <a:bodyPr/>
          <a:lstStyle/>
          <a:p>
            <a:pPr eaLnBrk="1" hangingPunct="1"/>
            <a:r>
              <a:rPr lang="en-US" dirty="0"/>
              <a:t>The Composite has both is-a and has-a relationship with base class</a:t>
            </a:r>
          </a:p>
          <a:p>
            <a:pPr lvl="1" eaLnBrk="1" hangingPunct="1"/>
            <a:r>
              <a:rPr lang="en-US" dirty="0"/>
              <a:t>Methods typically iterate through all the components and call underlying method</a:t>
            </a:r>
          </a:p>
          <a:p>
            <a:endParaRPr lang="en-US" dirty="0"/>
          </a:p>
        </p:txBody>
      </p:sp>
      <p:sp>
        <p:nvSpPr>
          <p:cNvPr id="6" name="Title 5">
            <a:extLst>
              <a:ext uri="{FF2B5EF4-FFF2-40B4-BE49-F238E27FC236}">
                <a16:creationId xmlns:a16="http://schemas.microsoft.com/office/drawing/2014/main" id="{28C32277-D2F7-4FE7-8933-E82E0D5603D8}"/>
              </a:ext>
            </a:extLst>
          </p:cNvPr>
          <p:cNvSpPr>
            <a:spLocks noGrp="1"/>
          </p:cNvSpPr>
          <p:nvPr>
            <p:ph type="title"/>
          </p:nvPr>
        </p:nvSpPr>
        <p:spPr/>
        <p:txBody>
          <a:bodyPr/>
          <a:lstStyle/>
          <a:p>
            <a:r>
              <a:rPr lang="en-US" dirty="0"/>
              <a:t>Implementation of Composite</a:t>
            </a:r>
          </a:p>
        </p:txBody>
      </p:sp>
      <p:sp>
        <p:nvSpPr>
          <p:cNvPr id="9" name="Text Box 4">
            <a:extLst>
              <a:ext uri="{FF2B5EF4-FFF2-40B4-BE49-F238E27FC236}">
                <a16:creationId xmlns:a16="http://schemas.microsoft.com/office/drawing/2014/main" id="{6933C0E5-2892-426B-BA1F-0E604899F468}"/>
              </a:ext>
            </a:extLst>
          </p:cNvPr>
          <p:cNvSpPr txBox="1">
            <a:spLocks noChangeArrowheads="1"/>
          </p:cNvSpPr>
          <p:nvPr/>
        </p:nvSpPr>
        <p:spPr bwMode="auto">
          <a:xfrm>
            <a:off x="2407861" y="2641600"/>
            <a:ext cx="7391400" cy="3505200"/>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public class CompositeMaterial implements Material {</a:t>
            </a:r>
          </a:p>
          <a:p>
            <a:pPr eaLnBrk="1" hangingPunct="1"/>
            <a:r>
              <a:rPr lang="en-US" dirty="0">
                <a:solidFill>
                  <a:schemeClr val="bg1"/>
                </a:solidFill>
                <a:latin typeface="Courier New" pitchFamily="49" charset="0"/>
              </a:rPr>
              <a:t>    private List&lt;Material&gt; pieces = new ArrayList&lt;Material&gt;();</a:t>
            </a:r>
          </a:p>
          <a:p>
            <a:pPr eaLnBrk="1" hangingPunct="1"/>
            <a:endParaRPr lang="en-US" dirty="0">
              <a:solidFill>
                <a:schemeClr val="bg1"/>
              </a:solidFill>
              <a:latin typeface="Courier New" pitchFamily="49" charset="0"/>
            </a:endParaRPr>
          </a:p>
          <a:p>
            <a:pPr eaLnBrk="1" hangingPunct="1"/>
            <a:r>
              <a:rPr lang="en-US" dirty="0">
                <a:solidFill>
                  <a:schemeClr val="bg1"/>
                </a:solidFill>
                <a:latin typeface="Courier New" pitchFamily="49" charset="0"/>
              </a:rPr>
              <a:t>    public void addMaterial(Material m){ pieces.add(m); }</a:t>
            </a:r>
          </a:p>
          <a:p>
            <a:pPr eaLnBrk="1" hangingPunct="1"/>
            <a:endParaRPr lang="en-US" dirty="0">
              <a:solidFill>
                <a:schemeClr val="bg1"/>
              </a:solidFill>
              <a:latin typeface="Courier New" pitchFamily="49" charset="0"/>
            </a:endParaRPr>
          </a:p>
          <a:p>
            <a:pPr eaLnBrk="1" hangingPunct="1"/>
            <a:r>
              <a:rPr lang="en-US" dirty="0">
                <a:solidFill>
                  <a:schemeClr val="bg1"/>
                </a:solidFill>
                <a:latin typeface="Courier New" pitchFamily="49" charset="0"/>
              </a:rPr>
              <a:t>    public boolean isLightSensitive(){</a:t>
            </a:r>
          </a:p>
          <a:p>
            <a:pPr eaLnBrk="1" hangingPunct="1"/>
            <a:r>
              <a:rPr lang="en-US" dirty="0">
                <a:solidFill>
                  <a:schemeClr val="bg1"/>
                </a:solidFill>
                <a:latin typeface="Courier New" pitchFamily="49" charset="0"/>
              </a:rPr>
              <a:t>       // is any piece light-sensitive?</a:t>
            </a:r>
          </a:p>
          <a:p>
            <a:pPr eaLnBrk="1" hangingPunct="1"/>
            <a:r>
              <a:rPr lang="en-US" dirty="0">
                <a:solidFill>
                  <a:schemeClr val="bg1"/>
                </a:solidFill>
                <a:latin typeface="Courier New" pitchFamily="49" charset="0"/>
              </a:rPr>
              <a:t>       for (Material m : pieces){</a:t>
            </a:r>
          </a:p>
          <a:p>
            <a:pPr eaLnBrk="1" hangingPunct="1"/>
            <a:r>
              <a:rPr lang="en-US" dirty="0">
                <a:solidFill>
                  <a:schemeClr val="bg1"/>
                </a:solidFill>
                <a:latin typeface="Courier New" pitchFamily="49" charset="0"/>
              </a:rPr>
              <a:t>           if (m.isLightSensitive()){</a:t>
            </a:r>
          </a:p>
          <a:p>
            <a:pPr eaLnBrk="1" hangingPunct="1"/>
            <a:r>
              <a:rPr lang="en-US" dirty="0">
                <a:solidFill>
                  <a:schemeClr val="bg1"/>
                </a:solidFill>
                <a:latin typeface="Courier New" pitchFamily="49" charset="0"/>
              </a:rPr>
              <a:t>              return true;</a:t>
            </a:r>
          </a:p>
          <a:p>
            <a:pPr eaLnBrk="1" hangingPunct="1"/>
            <a:r>
              <a:rPr lang="en-US" dirty="0">
                <a:solidFill>
                  <a:schemeClr val="bg1"/>
                </a:solidFill>
                <a:latin typeface="Courier New" pitchFamily="49" charset="0"/>
              </a:rPr>
              <a:t>           }</a:t>
            </a:r>
          </a:p>
          <a:p>
            <a:pPr eaLnBrk="1" hangingPunct="1"/>
            <a:r>
              <a:rPr lang="en-US" dirty="0">
                <a:solidFill>
                  <a:schemeClr val="bg1"/>
                </a:solidFill>
                <a:latin typeface="Courier New" pitchFamily="49" charset="0"/>
              </a:rPr>
              <a:t>       }</a:t>
            </a:r>
          </a:p>
          <a:p>
            <a:pPr eaLnBrk="1" hangingPunct="1"/>
            <a:r>
              <a:rPr lang="en-US" dirty="0">
                <a:solidFill>
                  <a:schemeClr val="bg1"/>
                </a:solidFill>
                <a:latin typeface="Courier New" pitchFamily="49" charset="0"/>
              </a:rPr>
              <a:t>       return false;</a:t>
            </a:r>
          </a:p>
          <a:p>
            <a:pPr eaLnBrk="1" hangingPunct="1"/>
            <a:r>
              <a:rPr lang="en-US" dirty="0">
                <a:solidFill>
                  <a:schemeClr val="bg1"/>
                </a:solidFill>
                <a:latin typeface="Courier New" pitchFamily="49" charset="0"/>
              </a:rPr>
              <a:t>    }</a:t>
            </a:r>
          </a:p>
          <a:p>
            <a:pPr eaLnBrk="1" hangingPunct="1"/>
            <a:r>
              <a:rPr lang="en-US" dirty="0">
                <a:solidFill>
                  <a:schemeClr val="bg1"/>
                </a:solidFill>
                <a:latin typeface="Courier New" pitchFamily="49" charset="0"/>
              </a:rPr>
              <a:t>    // etc.</a:t>
            </a:r>
          </a:p>
          <a:p>
            <a:pPr eaLnBrk="1" hangingPunct="1"/>
            <a:r>
              <a:rPr lang="en-US" dirty="0">
                <a:solidFill>
                  <a:schemeClr val="bg1"/>
                </a:solidFill>
                <a:latin typeface="Courier New" pitchFamily="49" charset="0"/>
              </a:rPr>
              <a:t>}</a:t>
            </a:r>
            <a:endParaRPr lang="en-US" b="1" dirty="0">
              <a:solidFill>
                <a:schemeClr val="bg1"/>
              </a:solidFill>
              <a:latin typeface="Courier New" pitchFamily="49" charset="0"/>
            </a:endParaRPr>
          </a:p>
        </p:txBody>
      </p:sp>
    </p:spTree>
    <p:extLst>
      <p:ext uri="{BB962C8B-B14F-4D97-AF65-F5344CB8AC3E}">
        <p14:creationId xmlns:p14="http://schemas.microsoft.com/office/powerpoint/2010/main" val="383240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71F9550-9AFC-4E13-92A5-73F4636F48A2}"/>
              </a:ext>
            </a:extLst>
          </p:cNvPr>
          <p:cNvSpPr>
            <a:spLocks noGrp="1"/>
          </p:cNvSpPr>
          <p:nvPr>
            <p:ph type="body" sz="quarter" idx="12"/>
          </p:nvPr>
        </p:nvSpPr>
        <p:spPr/>
        <p:txBody>
          <a:bodyPr/>
          <a:lstStyle/>
          <a:p>
            <a:pPr eaLnBrk="1" hangingPunct="1"/>
            <a:r>
              <a:rPr lang="en-US" dirty="0"/>
              <a:t>The actual composite desired is created by client code on demand:</a:t>
            </a:r>
          </a:p>
          <a:p>
            <a:pPr eaLnBrk="1" hangingPunct="1"/>
            <a:endParaRPr lang="en-US" dirty="0"/>
          </a:p>
          <a:p>
            <a:pPr eaLnBrk="1" hangingPunct="1"/>
            <a:endParaRPr lang="en-US" dirty="0"/>
          </a:p>
          <a:p>
            <a:pPr eaLnBrk="1" hangingPunct="1"/>
            <a:endParaRPr lang="en-US" dirty="0"/>
          </a:p>
          <a:p>
            <a:pPr eaLnBrk="1" hangingPunct="1"/>
            <a:r>
              <a:rPr lang="en-US" dirty="0"/>
              <a:t>This could easily be done through general-purpose code</a:t>
            </a:r>
          </a:p>
          <a:p>
            <a:pPr lvl="1" eaLnBrk="1" hangingPunct="1"/>
            <a:r>
              <a:rPr lang="en-US" dirty="0"/>
              <a:t>Perhaps a constructor to create object from String specification</a:t>
            </a:r>
          </a:p>
          <a:p>
            <a:pPr lvl="1" eaLnBrk="1" hangingPunct="1"/>
            <a:endParaRPr lang="en-US" dirty="0"/>
          </a:p>
          <a:p>
            <a:pPr lvl="1" eaLnBrk="1" hangingPunct="1"/>
            <a:endParaRPr lang="en-US" dirty="0"/>
          </a:p>
          <a:p>
            <a:pPr lvl="1" eaLnBrk="1" hangingPunct="1"/>
            <a:r>
              <a:rPr lang="en-US" dirty="0"/>
              <a:t>From configuration file or user input</a:t>
            </a:r>
          </a:p>
          <a:p>
            <a:endParaRPr lang="en-US" dirty="0"/>
          </a:p>
        </p:txBody>
      </p:sp>
      <p:sp>
        <p:nvSpPr>
          <p:cNvPr id="6" name="Title 5">
            <a:extLst>
              <a:ext uri="{FF2B5EF4-FFF2-40B4-BE49-F238E27FC236}">
                <a16:creationId xmlns:a16="http://schemas.microsoft.com/office/drawing/2014/main" id="{B75C0671-9464-4899-BE6F-6BE301BFAD2D}"/>
              </a:ext>
            </a:extLst>
          </p:cNvPr>
          <p:cNvSpPr>
            <a:spLocks noGrp="1"/>
          </p:cNvSpPr>
          <p:nvPr>
            <p:ph type="title"/>
          </p:nvPr>
        </p:nvSpPr>
        <p:spPr/>
        <p:txBody>
          <a:bodyPr/>
          <a:lstStyle/>
          <a:p>
            <a:r>
              <a:rPr lang="en-US" dirty="0"/>
              <a:t>Creation of Composite</a:t>
            </a:r>
          </a:p>
        </p:txBody>
      </p:sp>
      <p:sp>
        <p:nvSpPr>
          <p:cNvPr id="9" name="Text Box 4">
            <a:extLst>
              <a:ext uri="{FF2B5EF4-FFF2-40B4-BE49-F238E27FC236}">
                <a16:creationId xmlns:a16="http://schemas.microsoft.com/office/drawing/2014/main" id="{C6183B39-A64B-4357-93EB-AC1249750170}"/>
              </a:ext>
            </a:extLst>
          </p:cNvPr>
          <p:cNvSpPr txBox="1">
            <a:spLocks noChangeArrowheads="1"/>
          </p:cNvSpPr>
          <p:nvPr/>
        </p:nvSpPr>
        <p:spPr bwMode="auto">
          <a:xfrm>
            <a:off x="2438400" y="2534133"/>
            <a:ext cx="7391400" cy="73977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CompositeMaterial acrylicOnWood = new CompositeMaterial();</a:t>
            </a:r>
          </a:p>
          <a:p>
            <a:pPr eaLnBrk="1" hangingPunct="1"/>
            <a:r>
              <a:rPr lang="en-US" dirty="0">
                <a:solidFill>
                  <a:schemeClr val="bg1"/>
                </a:solidFill>
                <a:latin typeface="Courier New" pitchFamily="49" charset="0"/>
              </a:rPr>
              <a:t>acrylicOnWood.addMaterial( new Acrylic(…) );</a:t>
            </a:r>
          </a:p>
          <a:p>
            <a:pPr eaLnBrk="1" hangingPunct="1"/>
            <a:r>
              <a:rPr lang="en-US" dirty="0">
                <a:solidFill>
                  <a:schemeClr val="bg1"/>
                </a:solidFill>
                <a:latin typeface="Courier New" pitchFamily="49" charset="0"/>
              </a:rPr>
              <a:t>acrylicOnWood.addMaterial( new Wood(…) );</a:t>
            </a:r>
            <a:endParaRPr lang="en-US" b="1" dirty="0">
              <a:solidFill>
                <a:schemeClr val="bg1"/>
              </a:solidFill>
              <a:latin typeface="Courier New" pitchFamily="49" charset="0"/>
            </a:endParaRPr>
          </a:p>
        </p:txBody>
      </p:sp>
      <p:sp>
        <p:nvSpPr>
          <p:cNvPr id="10" name="Text Box 5">
            <a:extLst>
              <a:ext uri="{FF2B5EF4-FFF2-40B4-BE49-F238E27FC236}">
                <a16:creationId xmlns:a16="http://schemas.microsoft.com/office/drawing/2014/main" id="{1B3198A1-C5EE-443D-B18D-730BFCE1D20C}"/>
              </a:ext>
            </a:extLst>
          </p:cNvPr>
          <p:cNvSpPr txBox="1">
            <a:spLocks noChangeArrowheads="1"/>
          </p:cNvSpPr>
          <p:nvPr/>
        </p:nvSpPr>
        <p:spPr bwMode="auto">
          <a:xfrm>
            <a:off x="2590800" y="4301068"/>
            <a:ext cx="7010400" cy="31432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Material acrylicOnWood = new CompositeMaterial("acrylic+wood");</a:t>
            </a:r>
          </a:p>
        </p:txBody>
      </p:sp>
    </p:spTree>
    <p:extLst>
      <p:ext uri="{BB962C8B-B14F-4D97-AF65-F5344CB8AC3E}">
        <p14:creationId xmlns:p14="http://schemas.microsoft.com/office/powerpoint/2010/main" val="261332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44A0D58-93C5-41BA-92BB-27503CC3D287}"/>
              </a:ext>
            </a:extLst>
          </p:cNvPr>
          <p:cNvSpPr>
            <a:spLocks noGrp="1"/>
          </p:cNvSpPr>
          <p:nvPr>
            <p:ph type="body" sz="quarter" idx="12"/>
          </p:nvPr>
        </p:nvSpPr>
        <p:spPr/>
        <p:txBody>
          <a:bodyPr/>
          <a:lstStyle/>
          <a:p>
            <a:pPr>
              <a:lnSpc>
                <a:spcPct val="115000"/>
              </a:lnSpc>
            </a:pPr>
            <a:r>
              <a:rPr lang="en-US" dirty="0"/>
              <a:t>Open Close Principle (OCP)</a:t>
            </a:r>
          </a:p>
          <a:p>
            <a:pPr lvl="1">
              <a:lnSpc>
                <a:spcPct val="115000"/>
              </a:lnSpc>
            </a:pPr>
            <a:r>
              <a:rPr lang="en-US" dirty="0"/>
              <a:t>Classes, modules, and functions should be open for extension but closed for modification</a:t>
            </a:r>
          </a:p>
          <a:p>
            <a:pPr lvl="1">
              <a:lnSpc>
                <a:spcPct val="115000"/>
              </a:lnSpc>
            </a:pPr>
            <a:r>
              <a:rPr lang="en-US" dirty="0"/>
              <a:t>All the other principles are special cases of OCP</a:t>
            </a:r>
          </a:p>
          <a:p>
            <a:pPr lvl="1">
              <a:lnSpc>
                <a:spcPct val="115000"/>
              </a:lnSpc>
            </a:pPr>
            <a:r>
              <a:rPr lang="en-US" dirty="0"/>
              <a:t>Can be ensured by using abstract classes</a:t>
            </a:r>
          </a:p>
          <a:p>
            <a:pPr lvl="2">
              <a:lnSpc>
                <a:spcPct val="115000"/>
              </a:lnSpc>
            </a:pPr>
            <a:r>
              <a:rPr lang="en-US" dirty="0"/>
              <a:t>Concrete classes implement new behavior</a:t>
            </a:r>
          </a:p>
          <a:p>
            <a:endParaRPr lang="en-US" dirty="0"/>
          </a:p>
        </p:txBody>
      </p:sp>
      <p:sp>
        <p:nvSpPr>
          <p:cNvPr id="6" name="Title 5">
            <a:extLst>
              <a:ext uri="{FF2B5EF4-FFF2-40B4-BE49-F238E27FC236}">
                <a16:creationId xmlns:a16="http://schemas.microsoft.com/office/drawing/2014/main" id="{5941F40C-C931-4D1C-9170-3DA1A0056A5A}"/>
              </a:ext>
            </a:extLst>
          </p:cNvPr>
          <p:cNvSpPr>
            <a:spLocks noGrp="1"/>
          </p:cNvSpPr>
          <p:nvPr>
            <p:ph type="title"/>
          </p:nvPr>
        </p:nvSpPr>
        <p:spPr/>
        <p:txBody>
          <a:bodyPr/>
          <a:lstStyle/>
          <a:p>
            <a:r>
              <a:rPr lang="en-US" dirty="0"/>
              <a:t>S</a:t>
            </a:r>
            <a:r>
              <a:rPr lang="en-US" dirty="0">
                <a:solidFill>
                  <a:srgbClr val="FF0000"/>
                </a:solidFill>
              </a:rPr>
              <a:t>O</a:t>
            </a:r>
            <a:r>
              <a:rPr lang="en-US" dirty="0"/>
              <a:t>LID Principles</a:t>
            </a:r>
          </a:p>
        </p:txBody>
      </p:sp>
    </p:spTree>
    <p:extLst>
      <p:ext uri="{BB962C8B-B14F-4D97-AF65-F5344CB8AC3E}">
        <p14:creationId xmlns:p14="http://schemas.microsoft.com/office/powerpoint/2010/main" val="32222003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5C0EAE7-D5B8-423B-9C97-7AD7887D93A2}"/>
              </a:ext>
            </a:extLst>
          </p:cNvPr>
          <p:cNvSpPr>
            <a:spLocks noGrp="1"/>
          </p:cNvSpPr>
          <p:nvPr>
            <p:ph type="body" sz="quarter" idx="12"/>
          </p:nvPr>
        </p:nvSpPr>
        <p:spPr/>
        <p:txBody>
          <a:bodyPr>
            <a:normAutofit fontScale="92500" lnSpcReduction="10000"/>
          </a:bodyPr>
          <a:lstStyle/>
          <a:p>
            <a:pPr eaLnBrk="1" hangingPunct="1"/>
            <a:r>
              <a:rPr lang="en-US" dirty="0"/>
              <a:t>Since </a:t>
            </a:r>
            <a:r>
              <a:rPr lang="en-US" dirty="0" err="1"/>
              <a:t>CompositeMaterial</a:t>
            </a:r>
            <a:r>
              <a:rPr lang="en-US" dirty="0"/>
              <a:t> is a Material, can do this:</a:t>
            </a: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r>
              <a:rPr lang="en-US" dirty="0"/>
              <a:t>Now, </a:t>
            </a:r>
            <a:r>
              <a:rPr lang="en-US" dirty="0" err="1">
                <a:latin typeface="Courier New" panose="02070309020205020404" pitchFamily="49" charset="0"/>
                <a:cs typeface="Courier New" panose="02070309020205020404" pitchFamily="49" charset="0"/>
              </a:rPr>
              <a:t>isLightSensitive</a:t>
            </a:r>
            <a:r>
              <a:rPr lang="en-US" dirty="0">
                <a:latin typeface="Courier New" panose="02070309020205020404" pitchFamily="49" charset="0"/>
                <a:cs typeface="Courier New" panose="02070309020205020404" pitchFamily="49" charset="0"/>
              </a:rPr>
              <a:t>()</a:t>
            </a:r>
            <a:r>
              <a:rPr lang="en-US" dirty="0"/>
              <a:t> on the collage would call </a:t>
            </a:r>
            <a:r>
              <a:rPr lang="en-US" dirty="0" err="1"/>
              <a:t>i</a:t>
            </a:r>
            <a:r>
              <a:rPr lang="en-US" dirty="0" err="1">
                <a:latin typeface="Courier New" panose="02070309020205020404" pitchFamily="49" charset="0"/>
                <a:cs typeface="Courier New" panose="02070309020205020404" pitchFamily="49" charset="0"/>
              </a:rPr>
              <a:t>sLightSensitive</a:t>
            </a:r>
            <a:r>
              <a:rPr lang="en-US" dirty="0">
                <a:latin typeface="Courier New" panose="02070309020205020404" pitchFamily="49" charset="0"/>
                <a:cs typeface="Courier New" panose="02070309020205020404" pitchFamily="49" charset="0"/>
              </a:rPr>
              <a:t>()</a:t>
            </a:r>
            <a:r>
              <a:rPr lang="en-US" dirty="0"/>
              <a:t> on </a:t>
            </a:r>
            <a:r>
              <a:rPr lang="en-US" dirty="0" err="1"/>
              <a:t>acrylicOnWood</a:t>
            </a:r>
            <a:r>
              <a:rPr lang="en-US" dirty="0"/>
              <a:t> which would call </a:t>
            </a:r>
            <a:r>
              <a:rPr lang="en-US" dirty="0" err="1">
                <a:latin typeface="Courier New" panose="02070309020205020404" pitchFamily="49" charset="0"/>
                <a:cs typeface="Courier New" panose="02070309020205020404" pitchFamily="49" charset="0"/>
              </a:rPr>
              <a:t>isLightSensitive</a:t>
            </a:r>
            <a:r>
              <a:rPr lang="en-US" dirty="0">
                <a:latin typeface="Courier New" panose="02070309020205020404" pitchFamily="49" charset="0"/>
                <a:cs typeface="Courier New" panose="02070309020205020404" pitchFamily="49" charset="0"/>
              </a:rPr>
              <a:t>()</a:t>
            </a:r>
            <a:r>
              <a:rPr lang="en-US" dirty="0"/>
              <a:t> on acrylic</a:t>
            </a:r>
          </a:p>
          <a:p>
            <a:pPr lvl="1" eaLnBrk="1" hangingPunct="1"/>
            <a:r>
              <a:rPr lang="en-US" dirty="0"/>
              <a:t>Methods are called recursively</a:t>
            </a:r>
          </a:p>
          <a:p>
            <a:pPr lvl="1" eaLnBrk="1" hangingPunct="1"/>
            <a:r>
              <a:rPr lang="en-US" dirty="0"/>
              <a:t>Way to implement recursion in an object-oriented manner</a:t>
            </a:r>
          </a:p>
          <a:p>
            <a:pPr eaLnBrk="1" hangingPunct="1"/>
            <a:r>
              <a:rPr lang="en-US" dirty="0"/>
              <a:t>Recursive method calls are a natural byproduct of tree structure</a:t>
            </a:r>
          </a:p>
          <a:p>
            <a:pPr lvl="1" eaLnBrk="1" hangingPunct="1"/>
            <a:r>
              <a:rPr lang="en-US" dirty="0"/>
              <a:t>Methods end up walking tree until a leaf node is encountered</a:t>
            </a:r>
          </a:p>
          <a:p>
            <a:endParaRPr lang="en-US" dirty="0"/>
          </a:p>
        </p:txBody>
      </p:sp>
      <p:sp>
        <p:nvSpPr>
          <p:cNvPr id="6" name="Title 5">
            <a:extLst>
              <a:ext uri="{FF2B5EF4-FFF2-40B4-BE49-F238E27FC236}">
                <a16:creationId xmlns:a16="http://schemas.microsoft.com/office/drawing/2014/main" id="{A082CD6D-A25A-4DC1-93DC-C42A3AA1F634}"/>
              </a:ext>
            </a:extLst>
          </p:cNvPr>
          <p:cNvSpPr>
            <a:spLocks noGrp="1"/>
          </p:cNvSpPr>
          <p:nvPr>
            <p:ph type="title"/>
          </p:nvPr>
        </p:nvSpPr>
        <p:spPr/>
        <p:txBody>
          <a:bodyPr/>
          <a:lstStyle/>
          <a:p>
            <a:r>
              <a:rPr lang="en-US" dirty="0"/>
              <a:t>Composite and Recursion</a:t>
            </a:r>
          </a:p>
        </p:txBody>
      </p:sp>
      <p:sp>
        <p:nvSpPr>
          <p:cNvPr id="9" name="Text Box 4">
            <a:extLst>
              <a:ext uri="{FF2B5EF4-FFF2-40B4-BE49-F238E27FC236}">
                <a16:creationId xmlns:a16="http://schemas.microsoft.com/office/drawing/2014/main" id="{1498D330-8736-46EB-ABE2-CA443E66FB6E}"/>
              </a:ext>
            </a:extLst>
          </p:cNvPr>
          <p:cNvSpPr txBox="1">
            <a:spLocks noChangeArrowheads="1"/>
          </p:cNvSpPr>
          <p:nvPr/>
        </p:nvSpPr>
        <p:spPr bwMode="auto">
          <a:xfrm>
            <a:off x="2590800" y="2548468"/>
            <a:ext cx="7010400" cy="116522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Material acrylicOnWood = new CompositeMaterial("acrylic+wood");</a:t>
            </a:r>
          </a:p>
          <a:p>
            <a:pPr eaLnBrk="1" hangingPunct="1"/>
            <a:endParaRPr lang="en-US" dirty="0">
              <a:solidFill>
                <a:schemeClr val="bg1"/>
              </a:solidFill>
              <a:latin typeface="Courier New" pitchFamily="49" charset="0"/>
            </a:endParaRPr>
          </a:p>
          <a:p>
            <a:pPr eaLnBrk="1" hangingPunct="1"/>
            <a:r>
              <a:rPr lang="en-US" dirty="0">
                <a:solidFill>
                  <a:schemeClr val="bg1"/>
                </a:solidFill>
                <a:latin typeface="Courier New" pitchFamily="49" charset="0"/>
              </a:rPr>
              <a:t>CompositeMaterial collage = new CompositeMaterial();</a:t>
            </a:r>
          </a:p>
          <a:p>
            <a:pPr eaLnBrk="1" hangingPunct="1"/>
            <a:r>
              <a:rPr lang="en-US" dirty="0">
                <a:solidFill>
                  <a:schemeClr val="bg1"/>
                </a:solidFill>
                <a:latin typeface="Courier New" pitchFamily="49" charset="0"/>
              </a:rPr>
              <a:t>collage.add( acrylicOnWood );</a:t>
            </a:r>
          </a:p>
          <a:p>
            <a:pPr eaLnBrk="1" hangingPunct="1"/>
            <a:r>
              <a:rPr lang="en-US" dirty="0">
                <a:solidFill>
                  <a:schemeClr val="bg1"/>
                </a:solidFill>
                <a:latin typeface="Courier New" pitchFamily="49" charset="0"/>
              </a:rPr>
              <a:t>collage.add( new Silk(…) );</a:t>
            </a:r>
          </a:p>
        </p:txBody>
      </p:sp>
    </p:spTree>
    <p:extLst>
      <p:ext uri="{BB962C8B-B14F-4D97-AF65-F5344CB8AC3E}">
        <p14:creationId xmlns:p14="http://schemas.microsoft.com/office/powerpoint/2010/main" val="37773855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D4012B1-5985-44F1-A74F-3EC5E9A8EC17}"/>
              </a:ext>
            </a:extLst>
          </p:cNvPr>
          <p:cNvSpPr>
            <a:spLocks noGrp="1"/>
          </p:cNvSpPr>
          <p:nvPr>
            <p:ph type="body" sz="quarter" idx="12"/>
          </p:nvPr>
        </p:nvSpPr>
        <p:spPr/>
        <p:txBody>
          <a:bodyPr/>
          <a:lstStyle/>
          <a:p>
            <a:pPr eaLnBrk="1" hangingPunct="1"/>
            <a:r>
              <a:rPr lang="en-US" dirty="0"/>
              <a:t>Open the ‘composite’ package of ‘</a:t>
            </a:r>
            <a:r>
              <a:rPr lang="en-US" dirty="0" err="1"/>
              <a:t>patterns_exercises</a:t>
            </a:r>
            <a:r>
              <a:rPr lang="en-US" dirty="0"/>
              <a:t>’ project</a:t>
            </a:r>
          </a:p>
          <a:p>
            <a:pPr lvl="1" eaLnBrk="1" hangingPunct="1"/>
            <a:r>
              <a:rPr lang="en-US" dirty="0"/>
              <a:t>Examine the classes</a:t>
            </a:r>
          </a:p>
          <a:p>
            <a:pPr lvl="2" eaLnBrk="1" hangingPunct="1"/>
            <a:r>
              <a:rPr lang="en-US" dirty="0"/>
              <a:t>There are two Command classes (</a:t>
            </a:r>
            <a:r>
              <a:rPr lang="en-US" dirty="0" err="1"/>
              <a:t>AddItem</a:t>
            </a:r>
            <a:r>
              <a:rPr lang="en-US" dirty="0"/>
              <a:t> and </a:t>
            </a:r>
            <a:r>
              <a:rPr lang="en-US" dirty="0" err="1"/>
              <a:t>RemoveItem</a:t>
            </a:r>
            <a:r>
              <a:rPr lang="en-US" dirty="0"/>
              <a:t>)</a:t>
            </a:r>
          </a:p>
          <a:p>
            <a:pPr lvl="1" eaLnBrk="1" hangingPunct="1"/>
            <a:r>
              <a:rPr lang="en-US" dirty="0"/>
              <a:t>Would like to be able to create macro commands</a:t>
            </a:r>
          </a:p>
          <a:p>
            <a:pPr lvl="2" eaLnBrk="1" hangingPunct="1"/>
            <a:r>
              <a:rPr lang="en-US" dirty="0"/>
              <a:t>“Call Add Item twice”</a:t>
            </a:r>
          </a:p>
          <a:p>
            <a:pPr lvl="1" eaLnBrk="1" hangingPunct="1"/>
            <a:r>
              <a:rPr lang="en-US" dirty="0"/>
              <a:t>How would you do it?</a:t>
            </a:r>
          </a:p>
          <a:p>
            <a:pPr lvl="1" eaLnBrk="1" hangingPunct="1"/>
            <a:endParaRPr lang="en-US" dirty="0"/>
          </a:p>
          <a:p>
            <a:pPr eaLnBrk="1" hangingPunct="1"/>
            <a:r>
              <a:rPr lang="en-US" dirty="0"/>
              <a:t>Implement the Composite pattern</a:t>
            </a:r>
          </a:p>
          <a:p>
            <a:pPr lvl="1" eaLnBrk="1" hangingPunct="1"/>
            <a:r>
              <a:rPr lang="en-US" dirty="0"/>
              <a:t>Complete the unit test code</a:t>
            </a:r>
          </a:p>
          <a:p>
            <a:pPr lvl="1" eaLnBrk="1" hangingPunct="1"/>
            <a:r>
              <a:rPr lang="en-US" dirty="0"/>
              <a:t>Run the unit test and make sure it passes</a:t>
            </a:r>
          </a:p>
          <a:p>
            <a:endParaRPr lang="en-US" dirty="0"/>
          </a:p>
        </p:txBody>
      </p:sp>
      <p:sp>
        <p:nvSpPr>
          <p:cNvPr id="6" name="Title 5">
            <a:extLst>
              <a:ext uri="{FF2B5EF4-FFF2-40B4-BE49-F238E27FC236}">
                <a16:creationId xmlns:a16="http://schemas.microsoft.com/office/drawing/2014/main" id="{53178CC0-9006-4B30-B579-B3FDE6807F75}"/>
              </a:ext>
            </a:extLst>
          </p:cNvPr>
          <p:cNvSpPr>
            <a:spLocks noGrp="1"/>
          </p:cNvSpPr>
          <p:nvPr>
            <p:ph type="title"/>
          </p:nvPr>
        </p:nvSpPr>
        <p:spPr/>
        <p:txBody>
          <a:bodyPr/>
          <a:lstStyle/>
          <a:p>
            <a:r>
              <a:rPr lang="en-US" dirty="0"/>
              <a:t>Exercise: Composite</a:t>
            </a:r>
          </a:p>
        </p:txBody>
      </p:sp>
      <p:sp>
        <p:nvSpPr>
          <p:cNvPr id="9" name="Rectangle 8">
            <a:extLst>
              <a:ext uri="{FF2B5EF4-FFF2-40B4-BE49-F238E27FC236}">
                <a16:creationId xmlns:a16="http://schemas.microsoft.com/office/drawing/2014/main" id="{E2B2A9E7-2BB2-4ED0-96DC-374B256224AA}"/>
              </a:ext>
            </a:extLst>
          </p:cNvPr>
          <p:cNvSpPr/>
          <p:nvPr/>
        </p:nvSpPr>
        <p:spPr>
          <a:xfrm>
            <a:off x="10428092" y="676379"/>
            <a:ext cx="933269" cy="400110"/>
          </a:xfrm>
          <a:prstGeom prst="rect">
            <a:avLst/>
          </a:prstGeom>
        </p:spPr>
        <p:txBody>
          <a:bodyPr wrap="none">
            <a:spAutoFit/>
          </a:bodyPr>
          <a:lstStyle/>
          <a:p>
            <a:pPr algn="ctr"/>
            <a:r>
              <a:rPr lang="en-US" sz="2000" b="1" dirty="0">
                <a:solidFill>
                  <a:schemeClr val="accent1"/>
                </a:solidFill>
                <a:latin typeface="Avenir Book"/>
                <a:ea typeface="+mn-ea"/>
                <a:cs typeface="+mn-cs"/>
              </a:rPr>
              <a:t>15 min</a:t>
            </a:r>
          </a:p>
        </p:txBody>
      </p:sp>
    </p:spTree>
    <p:extLst>
      <p:ext uri="{BB962C8B-B14F-4D97-AF65-F5344CB8AC3E}">
        <p14:creationId xmlns:p14="http://schemas.microsoft.com/office/powerpoint/2010/main" val="11576052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4ABED2-4C1E-47A0-98B9-1B4CC8F01977}"/>
              </a:ext>
            </a:extLst>
          </p:cNvPr>
          <p:cNvGrpSpPr/>
          <p:nvPr/>
        </p:nvGrpSpPr>
        <p:grpSpPr>
          <a:xfrm>
            <a:off x="4833642" y="2141222"/>
            <a:ext cx="4445227" cy="3304420"/>
            <a:chOff x="4399685" y="655859"/>
            <a:chExt cx="4445227" cy="3304420"/>
          </a:xfrm>
        </p:grpSpPr>
        <p:sp>
          <p:nvSpPr>
            <p:cNvPr id="4" name="TextBox 3"/>
            <p:cNvSpPr txBox="1"/>
            <p:nvPr/>
          </p:nvSpPr>
          <p:spPr>
            <a:xfrm>
              <a:off x="5236232" y="655859"/>
              <a:ext cx="3608680" cy="646331"/>
            </a:xfrm>
            <a:prstGeom prst="rect">
              <a:avLst/>
            </a:prstGeom>
            <a:noFill/>
          </p:spPr>
          <p:txBody>
            <a:bodyPr wrap="none" rtlCol="0">
              <a:spAutoFit/>
            </a:bodyPr>
            <a:lstStyle/>
            <a:p>
              <a:pPr>
                <a:defRPr/>
              </a:pPr>
              <a:r>
                <a:rPr lang="en-US" sz="3600" b="1" dirty="0">
                  <a:latin typeface="Lato"/>
                </a:rPr>
                <a:t>Design Patterns</a:t>
              </a:r>
              <a:endParaRPr lang="id-ID" sz="3600" b="1" dirty="0">
                <a:latin typeface="Lato"/>
                <a:sym typeface="Lato"/>
              </a:endParaRPr>
            </a:p>
          </p:txBody>
        </p:sp>
        <p:sp>
          <p:nvSpPr>
            <p:cNvPr id="6" name="Rectangle 5"/>
            <p:cNvSpPr/>
            <p:nvPr/>
          </p:nvSpPr>
          <p:spPr>
            <a:xfrm>
              <a:off x="4399685" y="683575"/>
              <a:ext cx="581025" cy="581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FFFFFF"/>
                </a:solidFill>
                <a:effectLst/>
                <a:uLnTx/>
                <a:uFillTx/>
                <a:latin typeface="Avenir Book"/>
                <a:ea typeface="+mn-ea"/>
                <a:cs typeface="+mn-cs"/>
                <a:sym typeface="Arial"/>
              </a:endParaRPr>
            </a:p>
          </p:txBody>
        </p:sp>
        <p:grpSp>
          <p:nvGrpSpPr>
            <p:cNvPr id="9" name="Group 8"/>
            <p:cNvGrpSpPr/>
            <p:nvPr/>
          </p:nvGrpSpPr>
          <p:grpSpPr>
            <a:xfrm>
              <a:off x="4506347" y="831822"/>
              <a:ext cx="367700" cy="284530"/>
              <a:chOff x="5895975" y="3276601"/>
              <a:chExt cx="400050" cy="309563"/>
            </a:xfrm>
            <a:solidFill>
              <a:schemeClr val="bg1"/>
            </a:solidFill>
          </p:grpSpPr>
          <p:sp>
            <p:nvSpPr>
              <p:cNvPr id="10" name="Freeform 5"/>
              <p:cNvSpPr>
                <a:spLocks/>
              </p:cNvSpPr>
              <p:nvPr/>
            </p:nvSpPr>
            <p:spPr bwMode="auto">
              <a:xfrm>
                <a:off x="6003925" y="3276601"/>
                <a:ext cx="292100" cy="61913"/>
              </a:xfrm>
              <a:custGeom>
                <a:avLst/>
                <a:gdLst>
                  <a:gd name="T0" fmla="*/ 4 w 76"/>
                  <a:gd name="T1" fmla="*/ 0 h 16"/>
                  <a:gd name="T2" fmla="*/ 72 w 76"/>
                  <a:gd name="T3" fmla="*/ 0 h 16"/>
                  <a:gd name="T4" fmla="*/ 76 w 76"/>
                  <a:gd name="T5" fmla="*/ 4 h 16"/>
                  <a:gd name="T6" fmla="*/ 76 w 76"/>
                  <a:gd name="T7" fmla="*/ 12 h 16"/>
                  <a:gd name="T8" fmla="*/ 72 w 76"/>
                  <a:gd name="T9" fmla="*/ 16 h 16"/>
                  <a:gd name="T10" fmla="*/ 4 w 76"/>
                  <a:gd name="T11" fmla="*/ 16 h 16"/>
                  <a:gd name="T12" fmla="*/ 0 w 76"/>
                  <a:gd name="T13" fmla="*/ 12 h 16"/>
                  <a:gd name="T14" fmla="*/ 0 w 76"/>
                  <a:gd name="T15" fmla="*/ 4 h 16"/>
                  <a:gd name="T16" fmla="*/ 4 w 7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
                    <a:moveTo>
                      <a:pt x="4" y="0"/>
                    </a:moveTo>
                    <a:cubicBezTo>
                      <a:pt x="72" y="0"/>
                      <a:pt x="72" y="0"/>
                      <a:pt x="72" y="0"/>
                    </a:cubicBezTo>
                    <a:cubicBezTo>
                      <a:pt x="74" y="0"/>
                      <a:pt x="76" y="2"/>
                      <a:pt x="76" y="4"/>
                    </a:cubicBezTo>
                    <a:cubicBezTo>
                      <a:pt x="76" y="12"/>
                      <a:pt x="76" y="12"/>
                      <a:pt x="76" y="12"/>
                    </a:cubicBezTo>
                    <a:cubicBezTo>
                      <a:pt x="76" y="14"/>
                      <a:pt x="74" y="16"/>
                      <a:pt x="7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Freeform 6"/>
              <p:cNvSpPr>
                <a:spLocks/>
              </p:cNvSpPr>
              <p:nvPr/>
            </p:nvSpPr>
            <p:spPr bwMode="auto">
              <a:xfrm>
                <a:off x="6003925" y="3400426"/>
                <a:ext cx="231775" cy="61913"/>
              </a:xfrm>
              <a:custGeom>
                <a:avLst/>
                <a:gdLst>
                  <a:gd name="T0" fmla="*/ 4 w 60"/>
                  <a:gd name="T1" fmla="*/ 0 h 16"/>
                  <a:gd name="T2" fmla="*/ 56 w 60"/>
                  <a:gd name="T3" fmla="*/ 0 h 16"/>
                  <a:gd name="T4" fmla="*/ 60 w 60"/>
                  <a:gd name="T5" fmla="*/ 4 h 16"/>
                  <a:gd name="T6" fmla="*/ 60 w 60"/>
                  <a:gd name="T7" fmla="*/ 12 h 16"/>
                  <a:gd name="T8" fmla="*/ 56 w 60"/>
                  <a:gd name="T9" fmla="*/ 16 h 16"/>
                  <a:gd name="T10" fmla="*/ 4 w 60"/>
                  <a:gd name="T11" fmla="*/ 16 h 16"/>
                  <a:gd name="T12" fmla="*/ 0 w 60"/>
                  <a:gd name="T13" fmla="*/ 12 h 16"/>
                  <a:gd name="T14" fmla="*/ 0 w 60"/>
                  <a:gd name="T15" fmla="*/ 4 h 16"/>
                  <a:gd name="T16" fmla="*/ 4 w 6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6">
                    <a:moveTo>
                      <a:pt x="4" y="0"/>
                    </a:moveTo>
                    <a:cubicBezTo>
                      <a:pt x="56" y="0"/>
                      <a:pt x="56" y="0"/>
                      <a:pt x="56" y="0"/>
                    </a:cubicBezTo>
                    <a:cubicBezTo>
                      <a:pt x="58" y="0"/>
                      <a:pt x="60" y="2"/>
                      <a:pt x="60" y="4"/>
                    </a:cubicBezTo>
                    <a:cubicBezTo>
                      <a:pt x="60" y="12"/>
                      <a:pt x="60" y="12"/>
                      <a:pt x="60" y="12"/>
                    </a:cubicBezTo>
                    <a:cubicBezTo>
                      <a:pt x="60" y="14"/>
                      <a:pt x="58" y="16"/>
                      <a:pt x="56"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Freeform 7"/>
              <p:cNvSpPr>
                <a:spLocks/>
              </p:cNvSpPr>
              <p:nvPr/>
            </p:nvSpPr>
            <p:spPr bwMode="auto">
              <a:xfrm>
                <a:off x="6003925" y="3524251"/>
                <a:ext cx="277813" cy="61913"/>
              </a:xfrm>
              <a:custGeom>
                <a:avLst/>
                <a:gdLst>
                  <a:gd name="T0" fmla="*/ 4 w 72"/>
                  <a:gd name="T1" fmla="*/ 0 h 16"/>
                  <a:gd name="T2" fmla="*/ 68 w 72"/>
                  <a:gd name="T3" fmla="*/ 0 h 16"/>
                  <a:gd name="T4" fmla="*/ 72 w 72"/>
                  <a:gd name="T5" fmla="*/ 4 h 16"/>
                  <a:gd name="T6" fmla="*/ 72 w 72"/>
                  <a:gd name="T7" fmla="*/ 12 h 16"/>
                  <a:gd name="T8" fmla="*/ 68 w 72"/>
                  <a:gd name="T9" fmla="*/ 16 h 16"/>
                  <a:gd name="T10" fmla="*/ 4 w 72"/>
                  <a:gd name="T11" fmla="*/ 16 h 16"/>
                  <a:gd name="T12" fmla="*/ 0 w 72"/>
                  <a:gd name="T13" fmla="*/ 12 h 16"/>
                  <a:gd name="T14" fmla="*/ 0 w 72"/>
                  <a:gd name="T15" fmla="*/ 4 h 16"/>
                  <a:gd name="T16" fmla="*/ 4 w 72"/>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16">
                    <a:moveTo>
                      <a:pt x="4" y="0"/>
                    </a:moveTo>
                    <a:cubicBezTo>
                      <a:pt x="68" y="0"/>
                      <a:pt x="68" y="0"/>
                      <a:pt x="68" y="0"/>
                    </a:cubicBezTo>
                    <a:cubicBezTo>
                      <a:pt x="70" y="0"/>
                      <a:pt x="72" y="2"/>
                      <a:pt x="72" y="4"/>
                    </a:cubicBezTo>
                    <a:cubicBezTo>
                      <a:pt x="72" y="12"/>
                      <a:pt x="72" y="12"/>
                      <a:pt x="72" y="12"/>
                    </a:cubicBezTo>
                    <a:cubicBezTo>
                      <a:pt x="72" y="14"/>
                      <a:pt x="70" y="16"/>
                      <a:pt x="68"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Freeform 8"/>
              <p:cNvSpPr>
                <a:spLocks/>
              </p:cNvSpPr>
              <p:nvPr/>
            </p:nvSpPr>
            <p:spPr bwMode="auto">
              <a:xfrm>
                <a:off x="5895975" y="327660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Freeform 9"/>
              <p:cNvSpPr>
                <a:spLocks/>
              </p:cNvSpPr>
              <p:nvPr/>
            </p:nvSpPr>
            <p:spPr bwMode="auto">
              <a:xfrm>
                <a:off x="5895975" y="3400426"/>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Freeform 10"/>
              <p:cNvSpPr>
                <a:spLocks/>
              </p:cNvSpPr>
              <p:nvPr/>
            </p:nvSpPr>
            <p:spPr bwMode="auto">
              <a:xfrm>
                <a:off x="5895975" y="3524251"/>
                <a:ext cx="60325" cy="61913"/>
              </a:xfrm>
              <a:custGeom>
                <a:avLst/>
                <a:gdLst>
                  <a:gd name="T0" fmla="*/ 4 w 16"/>
                  <a:gd name="T1" fmla="*/ 0 h 16"/>
                  <a:gd name="T2" fmla="*/ 12 w 16"/>
                  <a:gd name="T3" fmla="*/ 0 h 16"/>
                  <a:gd name="T4" fmla="*/ 16 w 16"/>
                  <a:gd name="T5" fmla="*/ 4 h 16"/>
                  <a:gd name="T6" fmla="*/ 16 w 16"/>
                  <a:gd name="T7" fmla="*/ 12 h 16"/>
                  <a:gd name="T8" fmla="*/ 12 w 16"/>
                  <a:gd name="T9" fmla="*/ 16 h 16"/>
                  <a:gd name="T10" fmla="*/ 4 w 16"/>
                  <a:gd name="T11" fmla="*/ 16 h 16"/>
                  <a:gd name="T12" fmla="*/ 0 w 16"/>
                  <a:gd name="T13" fmla="*/ 12 h 16"/>
                  <a:gd name="T14" fmla="*/ 0 w 16"/>
                  <a:gd name="T15" fmla="*/ 4 h 16"/>
                  <a:gd name="T16" fmla="*/ 4 w 16"/>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4" y="0"/>
                    </a:moveTo>
                    <a:cubicBezTo>
                      <a:pt x="12" y="0"/>
                      <a:pt x="12" y="0"/>
                      <a:pt x="12" y="0"/>
                    </a:cubicBezTo>
                    <a:cubicBezTo>
                      <a:pt x="14" y="0"/>
                      <a:pt x="16" y="2"/>
                      <a:pt x="16" y="4"/>
                    </a:cubicBezTo>
                    <a:cubicBezTo>
                      <a:pt x="16" y="12"/>
                      <a:pt x="16" y="12"/>
                      <a:pt x="16" y="12"/>
                    </a:cubicBezTo>
                    <a:cubicBezTo>
                      <a:pt x="16" y="14"/>
                      <a:pt x="14" y="16"/>
                      <a:pt x="12" y="16"/>
                    </a:cubicBezTo>
                    <a:cubicBezTo>
                      <a:pt x="4" y="16"/>
                      <a:pt x="4" y="16"/>
                      <a:pt x="4" y="16"/>
                    </a:cubicBezTo>
                    <a:cubicBezTo>
                      <a:pt x="2" y="16"/>
                      <a:pt x="0" y="14"/>
                      <a:pt x="0" y="12"/>
                    </a:cubicBezTo>
                    <a:cubicBezTo>
                      <a:pt x="0" y="4"/>
                      <a:pt x="0" y="4"/>
                      <a:pt x="0" y="4"/>
                    </a:cubicBezTo>
                    <a:cubicBezTo>
                      <a:pt x="0" y="2"/>
                      <a:pt x="2"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d-ID" sz="1400" b="0" i="0" u="none" strike="noStrike" kern="0" cap="none" spc="0" normalizeH="0" baseline="0" noProof="0">
                  <a:ln>
                    <a:noFill/>
                  </a:ln>
                  <a:solidFill>
                    <a:srgbClr val="000000"/>
                  </a:solidFill>
                  <a:effectLst/>
                  <a:uLnTx/>
                  <a:uFillTx/>
                  <a:latin typeface="Arial"/>
                  <a:cs typeface="Arial"/>
                  <a:sym typeface="Arial"/>
                </a:endParaRPr>
              </a:p>
            </p:txBody>
          </p:sp>
        </p:grpSp>
        <p:cxnSp>
          <p:nvCxnSpPr>
            <p:cNvPr id="17" name="Straight Connector 16"/>
            <p:cNvCxnSpPr/>
            <p:nvPr/>
          </p:nvCxnSpPr>
          <p:spPr>
            <a:xfrm>
              <a:off x="4690197" y="1318884"/>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690197" y="1822802"/>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690197" y="2330427"/>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80710" y="1537256"/>
              <a:ext cx="1840568"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Template Method</a:t>
              </a:r>
            </a:p>
          </p:txBody>
        </p:sp>
        <p:sp>
          <p:nvSpPr>
            <p:cNvPr id="38" name="TextBox 37"/>
            <p:cNvSpPr txBox="1"/>
            <p:nvPr/>
          </p:nvSpPr>
          <p:spPr>
            <a:xfrm>
              <a:off x="4980710" y="2548576"/>
              <a:ext cx="885179" cy="369332"/>
            </a:xfrm>
            <a:prstGeom prst="rect">
              <a:avLst/>
            </a:prstGeom>
            <a:noFill/>
          </p:spPr>
          <p:txBody>
            <a:bodyPr wrap="non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Factory</a:t>
              </a:r>
            </a:p>
          </p:txBody>
        </p:sp>
        <p:sp>
          <p:nvSpPr>
            <p:cNvPr id="39" name="TextBox 38"/>
            <p:cNvSpPr txBox="1"/>
            <p:nvPr/>
          </p:nvSpPr>
          <p:spPr>
            <a:xfrm>
              <a:off x="4980710" y="2011469"/>
              <a:ext cx="3191650" cy="369332"/>
            </a:xfrm>
            <a:prstGeom prst="rect">
              <a:avLst/>
            </a:prstGeom>
            <a:noFill/>
          </p:spPr>
          <p:txBody>
            <a:bodyPr wrap="squar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Strategy</a:t>
              </a:r>
            </a:p>
          </p:txBody>
        </p:sp>
        <p:sp>
          <p:nvSpPr>
            <p:cNvPr id="42" name="Chevron 41">
              <a:extLst>
                <a:ext uri="{FF2B5EF4-FFF2-40B4-BE49-F238E27FC236}">
                  <a16:creationId xmlns:a16="http://schemas.microsoft.com/office/drawing/2014/main" id="{95020DA5-41EE-AF49-9A44-84F9F145BB20}"/>
                </a:ext>
              </a:extLst>
            </p:cNvPr>
            <p:cNvSpPr/>
            <p:nvPr/>
          </p:nvSpPr>
          <p:spPr>
            <a:xfrm>
              <a:off x="4590828" y="2130089"/>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3" name="Chevron 42">
              <a:extLst>
                <a:ext uri="{FF2B5EF4-FFF2-40B4-BE49-F238E27FC236}">
                  <a16:creationId xmlns:a16="http://schemas.microsoft.com/office/drawing/2014/main" id="{C002964E-62C1-DA43-9F12-EAB436A04C20}"/>
                </a:ext>
              </a:extLst>
            </p:cNvPr>
            <p:cNvSpPr/>
            <p:nvPr/>
          </p:nvSpPr>
          <p:spPr>
            <a:xfrm>
              <a:off x="4570508" y="2640632"/>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46" name="Chevron 45">
              <a:extLst>
                <a:ext uri="{FF2B5EF4-FFF2-40B4-BE49-F238E27FC236}">
                  <a16:creationId xmlns:a16="http://schemas.microsoft.com/office/drawing/2014/main" id="{545DE6F4-4235-A741-A6EC-9755646991F6}"/>
                </a:ext>
              </a:extLst>
            </p:cNvPr>
            <p:cNvSpPr/>
            <p:nvPr/>
          </p:nvSpPr>
          <p:spPr>
            <a:xfrm>
              <a:off x="4570508" y="1610744"/>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cxnSp>
          <p:nvCxnSpPr>
            <p:cNvPr id="21" name="Straight Connector 20">
              <a:extLst>
                <a:ext uri="{FF2B5EF4-FFF2-40B4-BE49-F238E27FC236}">
                  <a16:creationId xmlns:a16="http://schemas.microsoft.com/office/drawing/2014/main" id="{F530D99C-61E3-483D-B233-E76D7DB1EFB4}"/>
                </a:ext>
              </a:extLst>
            </p:cNvPr>
            <p:cNvCxnSpPr/>
            <p:nvPr/>
          </p:nvCxnSpPr>
          <p:spPr>
            <a:xfrm>
              <a:off x="4690197" y="2865173"/>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11BE5C-5FE6-4D3D-9935-04CB35109324}"/>
                </a:ext>
              </a:extLst>
            </p:cNvPr>
            <p:cNvCxnSpPr/>
            <p:nvPr/>
          </p:nvCxnSpPr>
          <p:spPr>
            <a:xfrm>
              <a:off x="4690197" y="3372798"/>
              <a:ext cx="0" cy="2807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77E29AD-E4B9-4359-BBC3-0C2443A24A61}"/>
                </a:ext>
              </a:extLst>
            </p:cNvPr>
            <p:cNvSpPr txBox="1"/>
            <p:nvPr/>
          </p:nvSpPr>
          <p:spPr>
            <a:xfrm>
              <a:off x="4980710" y="3590947"/>
              <a:ext cx="1242648" cy="369332"/>
            </a:xfrm>
            <a:prstGeom prst="rect">
              <a:avLst/>
            </a:prstGeom>
            <a:noFill/>
          </p:spPr>
          <p:txBody>
            <a:bodyPr wrap="none" rtlCol="0">
              <a:spAutoFit/>
            </a:bodyPr>
            <a:lstStyle/>
            <a:p>
              <a:pPr>
                <a:defRPr/>
              </a:pPr>
              <a:r>
                <a:rPr lang="en-US" sz="1800" b="1" dirty="0">
                  <a:solidFill>
                    <a:srgbClr val="138BB9"/>
                  </a:solidFill>
                  <a:latin typeface="Avenir Book" panose="02000503020000020003" pitchFamily="2" charset="0"/>
                  <a:ea typeface="Open Sans"/>
                  <a:cs typeface="Open Sans"/>
                </a:rPr>
                <a:t>API Design</a:t>
              </a:r>
            </a:p>
          </p:txBody>
        </p:sp>
        <p:sp>
          <p:nvSpPr>
            <p:cNvPr id="24" name="TextBox 23">
              <a:extLst>
                <a:ext uri="{FF2B5EF4-FFF2-40B4-BE49-F238E27FC236}">
                  <a16:creationId xmlns:a16="http://schemas.microsoft.com/office/drawing/2014/main" id="{B80F0FEE-04FE-4376-8670-4C9A6848C789}"/>
                </a:ext>
              </a:extLst>
            </p:cNvPr>
            <p:cNvSpPr txBox="1"/>
            <p:nvPr/>
          </p:nvSpPr>
          <p:spPr>
            <a:xfrm>
              <a:off x="4980710" y="3053840"/>
              <a:ext cx="3191650" cy="369332"/>
            </a:xfrm>
            <a:prstGeom prst="rect">
              <a:avLst/>
            </a:prstGeom>
            <a:noFill/>
          </p:spPr>
          <p:txBody>
            <a:bodyPr wrap="square" rtlCol="0">
              <a:spAutoFit/>
            </a:bodyPr>
            <a:lstStyle/>
            <a:p>
              <a:pPr>
                <a:defRPr/>
              </a:pPr>
              <a:r>
                <a:rPr lang="en-US" sz="1800" dirty="0">
                  <a:solidFill>
                    <a:srgbClr val="FFFFFF">
                      <a:lumMod val="65000"/>
                    </a:srgbClr>
                  </a:solidFill>
                  <a:latin typeface="Avenir Book" panose="02000503020000020003" pitchFamily="2" charset="0"/>
                  <a:ea typeface="Open Sans"/>
                  <a:cs typeface="Open Sans"/>
                </a:rPr>
                <a:t>Composite</a:t>
              </a:r>
            </a:p>
          </p:txBody>
        </p:sp>
        <p:sp>
          <p:nvSpPr>
            <p:cNvPr id="25" name="Chevron 41">
              <a:extLst>
                <a:ext uri="{FF2B5EF4-FFF2-40B4-BE49-F238E27FC236}">
                  <a16:creationId xmlns:a16="http://schemas.microsoft.com/office/drawing/2014/main" id="{EE30D2F6-8DA6-415B-9734-979F0670B5C8}"/>
                </a:ext>
              </a:extLst>
            </p:cNvPr>
            <p:cNvSpPr/>
            <p:nvPr/>
          </p:nvSpPr>
          <p:spPr>
            <a:xfrm>
              <a:off x="4590828" y="3172460"/>
              <a:ext cx="198738" cy="172183"/>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sp>
          <p:nvSpPr>
            <p:cNvPr id="26" name="Chevron 41">
              <a:extLst>
                <a:ext uri="{FF2B5EF4-FFF2-40B4-BE49-F238E27FC236}">
                  <a16:creationId xmlns:a16="http://schemas.microsoft.com/office/drawing/2014/main" id="{151E2CFD-DD47-4D8E-A7B7-C2EFBC4E611E}"/>
                </a:ext>
              </a:extLst>
            </p:cNvPr>
            <p:cNvSpPr/>
            <p:nvPr/>
          </p:nvSpPr>
          <p:spPr>
            <a:xfrm>
              <a:off x="4590828" y="3710508"/>
              <a:ext cx="198738" cy="17218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solidFill>
                  <a:srgbClr val="FFFFFF"/>
                </a:solidFill>
                <a:latin typeface="Avenir Book"/>
              </a:endParaRPr>
            </a:p>
          </p:txBody>
        </p:sp>
      </p:grpSp>
    </p:spTree>
    <p:extLst>
      <p:ext uri="{BB962C8B-B14F-4D97-AF65-F5344CB8AC3E}">
        <p14:creationId xmlns:p14="http://schemas.microsoft.com/office/powerpoint/2010/main" val="2680901960"/>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6BB8E83-10D1-41C1-86AE-72B940983760}"/>
              </a:ext>
            </a:extLst>
          </p:cNvPr>
          <p:cNvSpPr>
            <a:spLocks noGrp="1"/>
          </p:cNvSpPr>
          <p:nvPr>
            <p:ph type="body" sz="quarter" idx="12"/>
          </p:nvPr>
        </p:nvSpPr>
        <p:spPr/>
        <p:txBody>
          <a:bodyPr/>
          <a:lstStyle/>
          <a:p>
            <a:pPr eaLnBrk="1" hangingPunct="1"/>
            <a:r>
              <a:rPr lang="en-US" dirty="0"/>
              <a:t>What is an application programming interface (API)?</a:t>
            </a:r>
          </a:p>
          <a:p>
            <a:pPr lvl="1" eaLnBrk="1" hangingPunct="1"/>
            <a:r>
              <a:rPr lang="en-US" dirty="0"/>
              <a:t>It’s the way that programmers access/utilize a useful framework</a:t>
            </a:r>
          </a:p>
          <a:p>
            <a:pPr lvl="1" eaLnBrk="1" hangingPunct="1"/>
            <a:r>
              <a:rPr lang="en-US" dirty="0"/>
              <a:t>It is not the framework itself!</a:t>
            </a:r>
          </a:p>
          <a:p>
            <a:pPr eaLnBrk="1" hangingPunct="1"/>
            <a:r>
              <a:rPr lang="en-US" dirty="0"/>
              <a:t>An API can consist of:</a:t>
            </a:r>
          </a:p>
          <a:p>
            <a:pPr lvl="1" eaLnBrk="1" hangingPunct="1"/>
            <a:r>
              <a:rPr lang="en-US" dirty="0"/>
              <a:t>Classes, interfaces, methods, fields</a:t>
            </a:r>
          </a:p>
          <a:p>
            <a:pPr lvl="1" eaLnBrk="1" hangingPunct="1"/>
            <a:r>
              <a:rPr lang="en-US" dirty="0"/>
              <a:t>Configuration files, environment variables, command-line parameters</a:t>
            </a:r>
          </a:p>
          <a:p>
            <a:pPr lvl="1" eaLnBrk="1" hangingPunct="1"/>
            <a:r>
              <a:rPr lang="en-US" dirty="0"/>
              <a:t>Network and communication protocols</a:t>
            </a:r>
          </a:p>
          <a:p>
            <a:pPr lvl="1" eaLnBrk="1" hangingPunct="1"/>
            <a:r>
              <a:rPr lang="en-US" dirty="0"/>
              <a:t>Error and status messages</a:t>
            </a:r>
          </a:p>
          <a:p>
            <a:pPr lvl="1" eaLnBrk="1" hangingPunct="1"/>
            <a:r>
              <a:rPr lang="en-US" dirty="0"/>
              <a:t>We’ll focus on the Java part; ideally, the rest are standards or irrelevant</a:t>
            </a:r>
          </a:p>
          <a:p>
            <a:endParaRPr lang="en-US" dirty="0"/>
          </a:p>
        </p:txBody>
      </p:sp>
      <p:sp>
        <p:nvSpPr>
          <p:cNvPr id="6" name="Title 5">
            <a:extLst>
              <a:ext uri="{FF2B5EF4-FFF2-40B4-BE49-F238E27FC236}">
                <a16:creationId xmlns:a16="http://schemas.microsoft.com/office/drawing/2014/main" id="{3187A21B-14BB-4E88-A9BB-C358FE0C4729}"/>
              </a:ext>
            </a:extLst>
          </p:cNvPr>
          <p:cNvSpPr>
            <a:spLocks noGrp="1"/>
          </p:cNvSpPr>
          <p:nvPr>
            <p:ph type="title"/>
          </p:nvPr>
        </p:nvSpPr>
        <p:spPr/>
        <p:txBody>
          <a:bodyPr/>
          <a:lstStyle/>
          <a:p>
            <a:r>
              <a:rPr lang="en-US" dirty="0"/>
              <a:t>What Is an API?</a:t>
            </a:r>
          </a:p>
        </p:txBody>
      </p:sp>
    </p:spTree>
    <p:extLst>
      <p:ext uri="{BB962C8B-B14F-4D97-AF65-F5344CB8AC3E}">
        <p14:creationId xmlns:p14="http://schemas.microsoft.com/office/powerpoint/2010/main" val="36510502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31FCDDA-45BD-4105-8A01-CE93BAE04B04}"/>
              </a:ext>
            </a:extLst>
          </p:cNvPr>
          <p:cNvSpPr>
            <a:spLocks noGrp="1"/>
          </p:cNvSpPr>
          <p:nvPr>
            <p:ph type="body" sz="quarter" idx="12"/>
          </p:nvPr>
        </p:nvSpPr>
        <p:spPr/>
        <p:txBody>
          <a:bodyPr>
            <a:normAutofit lnSpcReduction="10000"/>
          </a:bodyPr>
          <a:lstStyle/>
          <a:p>
            <a:pPr eaLnBrk="1" hangingPunct="1"/>
            <a:r>
              <a:rPr lang="en-US" dirty="0"/>
              <a:t>Aim for simplicity and ease-of-use in the API</a:t>
            </a:r>
          </a:p>
          <a:p>
            <a:pPr lvl="1" eaLnBrk="1" hangingPunct="1"/>
            <a:r>
              <a:rPr lang="en-US" dirty="0"/>
              <a:t>The bigger the API, the steeper the learning curve</a:t>
            </a:r>
          </a:p>
          <a:p>
            <a:pPr lvl="1" eaLnBrk="1" hangingPunct="1"/>
            <a:r>
              <a:rPr lang="en-US" dirty="0"/>
              <a:t>Add to the API only features needed by client code</a:t>
            </a:r>
          </a:p>
          <a:p>
            <a:pPr lvl="1" eaLnBrk="1" hangingPunct="1"/>
            <a:r>
              <a:rPr lang="en-US" dirty="0"/>
              <a:t>Break up modules if necessary</a:t>
            </a:r>
          </a:p>
          <a:p>
            <a:pPr lvl="1" eaLnBrk="1" hangingPunct="1"/>
            <a:r>
              <a:rPr lang="en-US" dirty="0"/>
              <a:t>API should do one thing and do it well</a:t>
            </a:r>
          </a:p>
          <a:p>
            <a:pPr eaLnBrk="1" hangingPunct="1"/>
            <a:r>
              <a:rPr lang="en-US" dirty="0"/>
              <a:t>Leave out unnecessary parameters</a:t>
            </a:r>
          </a:p>
          <a:p>
            <a:pPr lvl="1" eaLnBrk="1" hangingPunct="1"/>
            <a:r>
              <a:rPr lang="en-US" dirty="0"/>
              <a:t>Makes API hard to understand, harder to change</a:t>
            </a:r>
          </a:p>
          <a:p>
            <a:pPr lvl="1" eaLnBrk="1" hangingPunct="1"/>
            <a:r>
              <a:rPr lang="en-US" dirty="0"/>
              <a:t>Definitely no tuning parameters</a:t>
            </a:r>
          </a:p>
          <a:p>
            <a:pPr lvl="2" eaLnBrk="1" hangingPunct="1"/>
            <a:r>
              <a:rPr lang="en-US" dirty="0"/>
              <a:t>Hardware, performance characteristics of underlying systems change</a:t>
            </a:r>
          </a:p>
          <a:p>
            <a:pPr eaLnBrk="1" hangingPunct="1"/>
            <a:r>
              <a:rPr lang="en-US" dirty="0"/>
              <a:t>API should be independent of implementation details</a:t>
            </a:r>
          </a:p>
          <a:p>
            <a:pPr lvl="1" eaLnBrk="1" hangingPunct="1"/>
            <a:r>
              <a:rPr lang="en-US" dirty="0"/>
              <a:t>Avoid tendency for APIs to reflect the implementation closely</a:t>
            </a:r>
          </a:p>
          <a:p>
            <a:pPr lvl="1" eaLnBrk="1" hangingPunct="1"/>
            <a:r>
              <a:rPr lang="en-US" dirty="0"/>
              <a:t>For important APIs, may be useful to create two implementations</a:t>
            </a:r>
          </a:p>
          <a:p>
            <a:pPr lvl="2" eaLnBrk="1" hangingPunct="1"/>
            <a:r>
              <a:rPr lang="en-US" dirty="0"/>
              <a:t>Just to make sure no unwanted details have leaked out into API</a:t>
            </a:r>
          </a:p>
          <a:p>
            <a:endParaRPr lang="en-US" dirty="0"/>
          </a:p>
        </p:txBody>
      </p:sp>
      <p:sp>
        <p:nvSpPr>
          <p:cNvPr id="6" name="Title 5">
            <a:extLst>
              <a:ext uri="{FF2B5EF4-FFF2-40B4-BE49-F238E27FC236}">
                <a16:creationId xmlns:a16="http://schemas.microsoft.com/office/drawing/2014/main" id="{D51979BA-0CA2-4CC5-9B6F-B179B496B592}"/>
              </a:ext>
            </a:extLst>
          </p:cNvPr>
          <p:cNvSpPr>
            <a:spLocks noGrp="1"/>
          </p:cNvSpPr>
          <p:nvPr>
            <p:ph type="title"/>
          </p:nvPr>
        </p:nvSpPr>
        <p:spPr/>
        <p:txBody>
          <a:bodyPr/>
          <a:lstStyle/>
          <a:p>
            <a:r>
              <a:rPr lang="en-US" dirty="0"/>
              <a:t>Simplicity</a:t>
            </a:r>
          </a:p>
        </p:txBody>
      </p:sp>
    </p:spTree>
    <p:extLst>
      <p:ext uri="{BB962C8B-B14F-4D97-AF65-F5344CB8AC3E}">
        <p14:creationId xmlns:p14="http://schemas.microsoft.com/office/powerpoint/2010/main" val="32097776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B5B6958-4101-4CF9-BB5F-E27A1964A119}"/>
              </a:ext>
            </a:extLst>
          </p:cNvPr>
          <p:cNvSpPr>
            <a:spLocks noGrp="1"/>
          </p:cNvSpPr>
          <p:nvPr>
            <p:ph type="body" sz="quarter" idx="12"/>
          </p:nvPr>
        </p:nvSpPr>
        <p:spPr/>
        <p:txBody>
          <a:bodyPr/>
          <a:lstStyle/>
          <a:p>
            <a:pPr eaLnBrk="1" hangingPunct="1"/>
            <a:r>
              <a:rPr lang="en-US" b="1" dirty="0"/>
              <a:t>Use a core package</a:t>
            </a:r>
          </a:p>
          <a:p>
            <a:pPr lvl="1" eaLnBrk="1" hangingPunct="1"/>
            <a:r>
              <a:rPr lang="en-US" dirty="0"/>
              <a:t>Put factories, interfaces and data types (POJOs) in the core package</a:t>
            </a:r>
          </a:p>
          <a:p>
            <a:pPr lvl="1" eaLnBrk="1" hangingPunct="1"/>
            <a:r>
              <a:rPr lang="en-US" dirty="0"/>
              <a:t>This is the “public” view of your framework; i.e., the API</a:t>
            </a:r>
          </a:p>
          <a:p>
            <a:pPr eaLnBrk="1" hangingPunct="1"/>
            <a:r>
              <a:rPr lang="en-US" b="1" dirty="0"/>
              <a:t>Use private implementation packages</a:t>
            </a:r>
          </a:p>
          <a:p>
            <a:pPr lvl="1" eaLnBrk="1" hangingPunct="1"/>
            <a:r>
              <a:rPr lang="en-US" dirty="0"/>
              <a:t>Place for all the code that users of your framework don’t need</a:t>
            </a:r>
          </a:p>
          <a:p>
            <a:pPr lvl="1" eaLnBrk="1" hangingPunct="1"/>
            <a:r>
              <a:rPr lang="en-US" dirty="0"/>
              <a:t>Users can ignore these classes when learning to use API</a:t>
            </a:r>
          </a:p>
          <a:p>
            <a:pPr lvl="1" eaLnBrk="1" hangingPunct="1"/>
            <a:r>
              <a:rPr lang="en-US" dirty="0"/>
              <a:t>Can force users to never be able to use these classes</a:t>
            </a:r>
          </a:p>
          <a:p>
            <a:pPr lvl="2" eaLnBrk="1" hangingPunct="1"/>
            <a:r>
              <a:rPr lang="en-US" dirty="0"/>
              <a:t>Make sensitive methods take a parameter of Class X</a:t>
            </a:r>
          </a:p>
          <a:p>
            <a:pPr lvl="2" eaLnBrk="1" hangingPunct="1"/>
            <a:r>
              <a:rPr lang="en-US" dirty="0"/>
              <a:t>Ensure that class X has only a package-friendly constructor</a:t>
            </a:r>
          </a:p>
          <a:p>
            <a:pPr lvl="3" eaLnBrk="1" hangingPunct="1"/>
            <a:r>
              <a:rPr lang="en-US" dirty="0"/>
              <a:t>Then, methods can be called only within package</a:t>
            </a:r>
          </a:p>
          <a:p>
            <a:endParaRPr lang="en-US" dirty="0"/>
          </a:p>
        </p:txBody>
      </p:sp>
      <p:sp>
        <p:nvSpPr>
          <p:cNvPr id="6" name="Title 5">
            <a:extLst>
              <a:ext uri="{FF2B5EF4-FFF2-40B4-BE49-F238E27FC236}">
                <a16:creationId xmlns:a16="http://schemas.microsoft.com/office/drawing/2014/main" id="{6CBD5D98-E3BE-45C0-A4BA-B4733EBC5E64}"/>
              </a:ext>
            </a:extLst>
          </p:cNvPr>
          <p:cNvSpPr>
            <a:spLocks noGrp="1"/>
          </p:cNvSpPr>
          <p:nvPr>
            <p:ph type="title"/>
          </p:nvPr>
        </p:nvSpPr>
        <p:spPr/>
        <p:txBody>
          <a:bodyPr/>
          <a:lstStyle/>
          <a:p>
            <a:r>
              <a:rPr lang="en-US" dirty="0"/>
              <a:t>Packages and Visibility</a:t>
            </a:r>
          </a:p>
        </p:txBody>
      </p:sp>
    </p:spTree>
    <p:extLst>
      <p:ext uri="{BB962C8B-B14F-4D97-AF65-F5344CB8AC3E}">
        <p14:creationId xmlns:p14="http://schemas.microsoft.com/office/powerpoint/2010/main" val="2157262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CD18F8E-85FE-4568-BC17-C7176A8D31B6}"/>
              </a:ext>
            </a:extLst>
          </p:cNvPr>
          <p:cNvSpPr>
            <a:spLocks noGrp="1"/>
          </p:cNvSpPr>
          <p:nvPr>
            <p:ph type="body" sz="quarter" idx="12"/>
          </p:nvPr>
        </p:nvSpPr>
        <p:spPr/>
        <p:txBody>
          <a:bodyPr/>
          <a:lstStyle/>
          <a:p>
            <a:pPr eaLnBrk="1" hangingPunct="1"/>
            <a:r>
              <a:rPr lang="en-US" dirty="0"/>
              <a:t>API should remain backwards-compatible as much as possible</a:t>
            </a:r>
          </a:p>
          <a:p>
            <a:pPr lvl="1" eaLnBrk="1" hangingPunct="1"/>
            <a:r>
              <a:rPr lang="en-US" dirty="0"/>
              <a:t>Don’t remove methods, interfaces or classes from API</a:t>
            </a:r>
          </a:p>
          <a:p>
            <a:pPr lvl="1" eaLnBrk="1" hangingPunct="1"/>
            <a:r>
              <a:rPr lang="en-US" dirty="0"/>
              <a:t>When adding new features, consider overloading methods or adding new subclasses and </a:t>
            </a:r>
            <a:r>
              <a:rPr lang="en-US" dirty="0" err="1"/>
              <a:t>subinterfaces</a:t>
            </a:r>
            <a:endParaRPr lang="en-US" dirty="0"/>
          </a:p>
          <a:p>
            <a:pPr lvl="1" eaLnBrk="1" hangingPunct="1"/>
            <a:r>
              <a:rPr lang="en-US" dirty="0"/>
              <a:t>Do not add methods to an existing interface (Why?)</a:t>
            </a:r>
          </a:p>
          <a:p>
            <a:pPr lvl="1" eaLnBrk="1" hangingPunct="1"/>
            <a:r>
              <a:rPr lang="en-US" dirty="0"/>
              <a:t>If making a completely clean break, use different package names</a:t>
            </a:r>
          </a:p>
          <a:p>
            <a:pPr eaLnBrk="1" hangingPunct="1"/>
            <a:r>
              <a:rPr lang="en-US" dirty="0"/>
              <a:t>One way to make programs future-proof is to make parameters to methods be interfaces rather than concrete objects</a:t>
            </a:r>
          </a:p>
          <a:p>
            <a:pPr lvl="1" eaLnBrk="1" hangingPunct="1"/>
            <a:r>
              <a:rPr lang="en-US" dirty="0"/>
              <a:t>Only what is needed by system and nothing more</a:t>
            </a:r>
          </a:p>
          <a:p>
            <a:endParaRPr lang="en-US" dirty="0"/>
          </a:p>
        </p:txBody>
      </p:sp>
      <p:sp>
        <p:nvSpPr>
          <p:cNvPr id="6" name="Title 5">
            <a:extLst>
              <a:ext uri="{FF2B5EF4-FFF2-40B4-BE49-F238E27FC236}">
                <a16:creationId xmlns:a16="http://schemas.microsoft.com/office/drawing/2014/main" id="{68397F49-6B86-415B-97E1-D51C872C535B}"/>
              </a:ext>
            </a:extLst>
          </p:cNvPr>
          <p:cNvSpPr>
            <a:spLocks noGrp="1"/>
          </p:cNvSpPr>
          <p:nvPr>
            <p:ph type="title"/>
          </p:nvPr>
        </p:nvSpPr>
        <p:spPr/>
        <p:txBody>
          <a:bodyPr/>
          <a:lstStyle/>
          <a:p>
            <a:r>
              <a:rPr lang="en-US" dirty="0"/>
              <a:t>Backward Compatibility</a:t>
            </a:r>
          </a:p>
        </p:txBody>
      </p:sp>
    </p:spTree>
    <p:extLst>
      <p:ext uri="{BB962C8B-B14F-4D97-AF65-F5344CB8AC3E}">
        <p14:creationId xmlns:p14="http://schemas.microsoft.com/office/powerpoint/2010/main" val="19004718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F9F893C-8B82-4199-9754-7C1E8D23DA22}"/>
              </a:ext>
            </a:extLst>
          </p:cNvPr>
          <p:cNvSpPr>
            <a:spLocks noGrp="1"/>
          </p:cNvSpPr>
          <p:nvPr>
            <p:ph type="body" sz="quarter" idx="12"/>
          </p:nvPr>
        </p:nvSpPr>
        <p:spPr/>
        <p:txBody>
          <a:bodyPr/>
          <a:lstStyle/>
          <a:p>
            <a:pPr eaLnBrk="1" hangingPunct="1"/>
            <a:r>
              <a:rPr lang="en-US" dirty="0"/>
              <a:t>Make sure that Java naming conventions are followed</a:t>
            </a:r>
          </a:p>
          <a:p>
            <a:pPr lvl="1" eaLnBrk="1" hangingPunct="1"/>
            <a:r>
              <a:rPr lang="en-US" dirty="0"/>
              <a:t>Many Java APIs flout this by having methods like size()</a:t>
            </a:r>
          </a:p>
          <a:p>
            <a:pPr lvl="2" eaLnBrk="1" hangingPunct="1"/>
            <a:r>
              <a:rPr lang="en-US" dirty="0"/>
              <a:t>What should it have been?</a:t>
            </a:r>
          </a:p>
          <a:p>
            <a:pPr lvl="1" eaLnBrk="1" hangingPunct="1"/>
            <a:r>
              <a:rPr lang="en-US" dirty="0"/>
              <a:t>Do not abbreviate method names</a:t>
            </a:r>
          </a:p>
          <a:p>
            <a:pPr lvl="2" eaLnBrk="1" hangingPunct="1"/>
            <a:r>
              <a:rPr lang="en-US" dirty="0"/>
              <a:t>Most users use IDEs which will do method completion</a:t>
            </a:r>
          </a:p>
          <a:p>
            <a:pPr lvl="2" eaLnBrk="1" hangingPunct="1"/>
            <a:r>
              <a:rPr lang="en-US" dirty="0"/>
              <a:t>Code is written once, read many, many times</a:t>
            </a:r>
          </a:p>
          <a:p>
            <a:pPr lvl="1" eaLnBrk="1" hangingPunct="1"/>
            <a:r>
              <a:rPr lang="en-US" dirty="0"/>
              <a:t>Be careful of parameter order within API</a:t>
            </a:r>
          </a:p>
          <a:p>
            <a:pPr lvl="2" eaLnBrk="1" hangingPunct="1"/>
            <a:r>
              <a:rPr lang="en-US" dirty="0"/>
              <a:t>When asking for two parameters, always ask for them in same order</a:t>
            </a:r>
          </a:p>
          <a:p>
            <a:pPr lvl="2" eaLnBrk="1" hangingPunct="1"/>
            <a:endParaRPr lang="en-US" dirty="0"/>
          </a:p>
          <a:p>
            <a:pPr lvl="2" eaLnBrk="1" hangingPunct="1"/>
            <a:endParaRPr lang="en-US" dirty="0"/>
          </a:p>
          <a:p>
            <a:pPr eaLnBrk="1" hangingPunct="1"/>
            <a:r>
              <a:rPr lang="en-US" dirty="0"/>
              <a:t>Document all aspects of the API</a:t>
            </a:r>
          </a:p>
          <a:p>
            <a:endParaRPr lang="en-US" dirty="0"/>
          </a:p>
        </p:txBody>
      </p:sp>
      <p:sp>
        <p:nvSpPr>
          <p:cNvPr id="6" name="Title 5">
            <a:extLst>
              <a:ext uri="{FF2B5EF4-FFF2-40B4-BE49-F238E27FC236}">
                <a16:creationId xmlns:a16="http://schemas.microsoft.com/office/drawing/2014/main" id="{CC29F7FB-5C90-4A3B-9D39-0361A560E779}"/>
              </a:ext>
            </a:extLst>
          </p:cNvPr>
          <p:cNvSpPr>
            <a:spLocks noGrp="1"/>
          </p:cNvSpPr>
          <p:nvPr>
            <p:ph type="title"/>
          </p:nvPr>
        </p:nvSpPr>
        <p:spPr/>
        <p:txBody>
          <a:bodyPr/>
          <a:lstStyle/>
          <a:p>
            <a:r>
              <a:rPr lang="en-US" dirty="0"/>
              <a:t>Naming Consistency</a:t>
            </a:r>
          </a:p>
        </p:txBody>
      </p:sp>
      <p:sp>
        <p:nvSpPr>
          <p:cNvPr id="9" name="Text Box 4">
            <a:extLst>
              <a:ext uri="{FF2B5EF4-FFF2-40B4-BE49-F238E27FC236}">
                <a16:creationId xmlns:a16="http://schemas.microsoft.com/office/drawing/2014/main" id="{2E519802-3DDA-4C1E-B336-0D17DB51DCEB}"/>
              </a:ext>
            </a:extLst>
          </p:cNvPr>
          <p:cNvSpPr txBox="1">
            <a:spLocks noChangeArrowheads="1"/>
          </p:cNvSpPr>
          <p:nvPr/>
        </p:nvSpPr>
        <p:spPr bwMode="auto">
          <a:xfrm>
            <a:off x="2881266" y="4525257"/>
            <a:ext cx="6681788" cy="31432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JUnit:   asssertEquals(   boolean expected, boolean actual );</a:t>
            </a:r>
          </a:p>
        </p:txBody>
      </p:sp>
    </p:spTree>
    <p:extLst>
      <p:ext uri="{BB962C8B-B14F-4D97-AF65-F5344CB8AC3E}">
        <p14:creationId xmlns:p14="http://schemas.microsoft.com/office/powerpoint/2010/main" val="21752766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60410D-A91C-48AD-92A2-ADB7B947CA63}"/>
              </a:ext>
            </a:extLst>
          </p:cNvPr>
          <p:cNvSpPr>
            <a:spLocks noGrp="1"/>
          </p:cNvSpPr>
          <p:nvPr>
            <p:ph type="body" sz="quarter" idx="12"/>
          </p:nvPr>
        </p:nvSpPr>
        <p:spPr/>
        <p:txBody>
          <a:bodyPr/>
          <a:lstStyle/>
          <a:p>
            <a:pPr eaLnBrk="1" hangingPunct="1"/>
            <a:r>
              <a:rPr lang="en-US" dirty="0"/>
              <a:t>Prefer compile-time errors to runtime errors</a:t>
            </a:r>
          </a:p>
          <a:p>
            <a:pPr lvl="1" eaLnBrk="1" hangingPunct="1"/>
            <a:r>
              <a:rPr lang="en-US" dirty="0"/>
              <a:t>Use the most specific parameter type</a:t>
            </a:r>
          </a:p>
          <a:p>
            <a:pPr lvl="1" eaLnBrk="1" hangingPunct="1"/>
            <a:r>
              <a:rPr lang="en-US" dirty="0"/>
              <a:t>Use generics and type-safe </a:t>
            </a:r>
            <a:r>
              <a:rPr lang="en-US" dirty="0" err="1"/>
              <a:t>enums</a:t>
            </a:r>
            <a:endParaRPr lang="en-US" dirty="0"/>
          </a:p>
          <a:p>
            <a:pPr eaLnBrk="1" hangingPunct="1"/>
            <a:r>
              <a:rPr lang="en-US" dirty="0"/>
              <a:t>When providing runtime errors, make sure to report the error at the point the mistake was made</a:t>
            </a:r>
          </a:p>
          <a:p>
            <a:pPr lvl="1" eaLnBrk="1" hangingPunct="1"/>
            <a:r>
              <a:rPr lang="en-US" dirty="0"/>
              <a:t>An egregious example of this is the Properties class again</a:t>
            </a:r>
          </a:p>
          <a:p>
            <a:pPr lvl="2" eaLnBrk="1" hangingPunct="1"/>
            <a:r>
              <a:rPr lang="en-US" dirty="0"/>
              <a:t>The put method is defined as put(Object key, Object value)</a:t>
            </a:r>
          </a:p>
          <a:p>
            <a:pPr lvl="2" eaLnBrk="1" hangingPunct="1"/>
            <a:r>
              <a:rPr lang="en-US" dirty="0"/>
              <a:t>Works if you pass in a non-String</a:t>
            </a:r>
          </a:p>
          <a:p>
            <a:pPr lvl="2" eaLnBrk="1" hangingPunct="1"/>
            <a:r>
              <a:rPr lang="en-US" dirty="0"/>
              <a:t>The </a:t>
            </a:r>
            <a:r>
              <a:rPr lang="en-US" dirty="0">
                <a:latin typeface="Courier New" panose="02070309020205020404" pitchFamily="49" charset="0"/>
                <a:cs typeface="Courier New" panose="02070309020205020404" pitchFamily="49" charset="0"/>
              </a:rPr>
              <a:t>save()</a:t>
            </a:r>
            <a:r>
              <a:rPr lang="en-US" dirty="0"/>
              <a:t> method throws a </a:t>
            </a:r>
            <a:r>
              <a:rPr lang="en-US" dirty="0" err="1"/>
              <a:t>ClassCastException</a:t>
            </a:r>
            <a:r>
              <a:rPr lang="en-US" dirty="0"/>
              <a:t> long after the problem code</a:t>
            </a:r>
          </a:p>
          <a:p>
            <a:endParaRPr lang="en-US" dirty="0"/>
          </a:p>
        </p:txBody>
      </p:sp>
      <p:sp>
        <p:nvSpPr>
          <p:cNvPr id="9" name="Title 8">
            <a:extLst>
              <a:ext uri="{FF2B5EF4-FFF2-40B4-BE49-F238E27FC236}">
                <a16:creationId xmlns:a16="http://schemas.microsoft.com/office/drawing/2014/main" id="{479B73C8-A65F-4FBE-8D67-A102D5022F5C}"/>
              </a:ext>
            </a:extLst>
          </p:cNvPr>
          <p:cNvSpPr>
            <a:spLocks noGrp="1"/>
          </p:cNvSpPr>
          <p:nvPr>
            <p:ph type="title"/>
          </p:nvPr>
        </p:nvSpPr>
        <p:spPr/>
        <p:txBody>
          <a:bodyPr/>
          <a:lstStyle/>
          <a:p>
            <a:r>
              <a:rPr lang="en-US" dirty="0"/>
              <a:t>Reporting Errors</a:t>
            </a:r>
          </a:p>
        </p:txBody>
      </p:sp>
    </p:spTree>
    <p:extLst>
      <p:ext uri="{BB962C8B-B14F-4D97-AF65-F5344CB8AC3E}">
        <p14:creationId xmlns:p14="http://schemas.microsoft.com/office/powerpoint/2010/main" val="146836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895D48B-173B-4244-AB21-4AA24C684C11}"/>
              </a:ext>
            </a:extLst>
          </p:cNvPr>
          <p:cNvSpPr>
            <a:spLocks noGrp="1"/>
          </p:cNvSpPr>
          <p:nvPr>
            <p:ph type="body" sz="quarter" idx="12"/>
          </p:nvPr>
        </p:nvSpPr>
        <p:spPr/>
        <p:txBody>
          <a:bodyPr/>
          <a:lstStyle/>
          <a:p>
            <a:pPr eaLnBrk="1" hangingPunct="1"/>
            <a:r>
              <a:rPr lang="en-US" dirty="0"/>
              <a:t>The Façade design pattern is a formal way of achieving ease-of-use in API</a:t>
            </a:r>
          </a:p>
          <a:p>
            <a:pPr lvl="1" eaLnBrk="1" hangingPunct="1"/>
            <a:r>
              <a:rPr lang="en-US" dirty="0"/>
              <a:t>Client code interacts only with the Façade class</a:t>
            </a:r>
          </a:p>
          <a:p>
            <a:pPr lvl="1" eaLnBrk="1" hangingPunct="1"/>
            <a:r>
              <a:rPr lang="en-US" dirty="0"/>
              <a:t>The Façade interacts with other classes of framework</a:t>
            </a:r>
          </a:p>
          <a:p>
            <a:pPr lvl="1" eaLnBrk="1" hangingPunct="1"/>
            <a:r>
              <a:rPr lang="en-US" dirty="0"/>
              <a:t>Can make backward compatibility easier to maintain</a:t>
            </a:r>
          </a:p>
          <a:p>
            <a:pPr eaLnBrk="1" hangingPunct="1"/>
            <a:r>
              <a:rPr lang="en-US" dirty="0"/>
              <a:t>The Façade presents a simple, comprehensible view of framework</a:t>
            </a:r>
          </a:p>
          <a:p>
            <a:pPr lvl="1" eaLnBrk="1" hangingPunct="1"/>
            <a:r>
              <a:rPr lang="en-US" dirty="0"/>
              <a:t>In a networked system, can also offer performance benefits</a:t>
            </a:r>
          </a:p>
          <a:p>
            <a:pPr lvl="2" eaLnBrk="1" hangingPunct="1"/>
            <a:r>
              <a:rPr lang="en-US" dirty="0"/>
              <a:t>Fewer calls over network between client and server</a:t>
            </a:r>
          </a:p>
          <a:p>
            <a:endParaRPr lang="en-US" dirty="0"/>
          </a:p>
        </p:txBody>
      </p:sp>
      <p:sp>
        <p:nvSpPr>
          <p:cNvPr id="6" name="Title 5">
            <a:extLst>
              <a:ext uri="{FF2B5EF4-FFF2-40B4-BE49-F238E27FC236}">
                <a16:creationId xmlns:a16="http://schemas.microsoft.com/office/drawing/2014/main" id="{396EA0C6-444B-4355-9229-ACBC5FD30A58}"/>
              </a:ext>
            </a:extLst>
          </p:cNvPr>
          <p:cNvSpPr>
            <a:spLocks noGrp="1"/>
          </p:cNvSpPr>
          <p:nvPr>
            <p:ph type="title"/>
          </p:nvPr>
        </p:nvSpPr>
        <p:spPr/>
        <p:txBody>
          <a:bodyPr/>
          <a:lstStyle/>
          <a:p>
            <a:r>
              <a:rPr lang="en-US" dirty="0"/>
              <a:t>Façade Design Pattern</a:t>
            </a:r>
          </a:p>
        </p:txBody>
      </p:sp>
      <p:graphicFrame>
        <p:nvGraphicFramePr>
          <p:cNvPr id="9" name="Object 5">
            <a:extLst>
              <a:ext uri="{FF2B5EF4-FFF2-40B4-BE49-F238E27FC236}">
                <a16:creationId xmlns:a16="http://schemas.microsoft.com/office/drawing/2014/main" id="{3C95E1F5-8CF0-46F8-892C-16F44FFD3F4E}"/>
              </a:ext>
            </a:extLst>
          </p:cNvPr>
          <p:cNvGraphicFramePr>
            <a:graphicFrameLocks noChangeAspect="1"/>
          </p:cNvGraphicFramePr>
          <p:nvPr>
            <p:extLst>
              <p:ext uri="{D42A27DB-BD31-4B8C-83A1-F6EECF244321}">
                <p14:modId xmlns:p14="http://schemas.microsoft.com/office/powerpoint/2010/main" val="2356295539"/>
              </p:ext>
            </p:extLst>
          </p:nvPr>
        </p:nvGraphicFramePr>
        <p:xfrm>
          <a:off x="3673099" y="4288773"/>
          <a:ext cx="4335463" cy="1592263"/>
        </p:xfrm>
        <a:graphic>
          <a:graphicData uri="http://schemas.openxmlformats.org/presentationml/2006/ole">
            <mc:AlternateContent xmlns:mc="http://schemas.openxmlformats.org/markup-compatibility/2006">
              <mc:Choice xmlns:v="urn:schemas-microsoft-com:vml" Requires="v">
                <p:oleObj spid="_x0000_s4101" name="Visio" r:id="rId3" imgW="4335572" imgH="1592432" progId="">
                  <p:embed/>
                </p:oleObj>
              </mc:Choice>
              <mc:Fallback>
                <p:oleObj name="Visio" r:id="rId3" imgW="4335572" imgH="1592432" progId="">
                  <p:embed/>
                  <p:pic>
                    <p:nvPicPr>
                      <p:cNvPr id="1639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3099" y="4288773"/>
                        <a:ext cx="4335463" cy="159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43665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386E397-E657-4170-B277-8F4C66BCC1EE}"/>
              </a:ext>
            </a:extLst>
          </p:cNvPr>
          <p:cNvSpPr>
            <a:spLocks noGrp="1"/>
          </p:cNvSpPr>
          <p:nvPr>
            <p:ph type="body" sz="quarter" idx="12"/>
          </p:nvPr>
        </p:nvSpPr>
        <p:spPr/>
        <p:txBody>
          <a:bodyPr/>
          <a:lstStyle/>
          <a:p>
            <a:pPr>
              <a:lnSpc>
                <a:spcPct val="115000"/>
              </a:lnSpc>
            </a:pPr>
            <a:r>
              <a:rPr lang="en-US" dirty="0" err="1"/>
              <a:t>Liskov</a:t>
            </a:r>
            <a:r>
              <a:rPr lang="en-US" dirty="0"/>
              <a:t> Substitution Principle (LSP)</a:t>
            </a:r>
          </a:p>
          <a:p>
            <a:pPr lvl="1">
              <a:lnSpc>
                <a:spcPct val="115000"/>
              </a:lnSpc>
            </a:pPr>
            <a:r>
              <a:rPr lang="en-US" dirty="0"/>
              <a:t>Derived types must be completely substitutable for their base types</a:t>
            </a:r>
          </a:p>
          <a:p>
            <a:pPr lvl="1">
              <a:lnSpc>
                <a:spcPct val="115000"/>
              </a:lnSpc>
            </a:pPr>
            <a:r>
              <a:rPr lang="en-US" dirty="0"/>
              <a:t>Requires a strict is-a relationship for inheritance</a:t>
            </a:r>
          </a:p>
          <a:p>
            <a:pPr lvl="1">
              <a:lnSpc>
                <a:spcPct val="115000"/>
              </a:lnSpc>
            </a:pPr>
            <a:r>
              <a:rPr lang="en-US" dirty="0"/>
              <a:t>Overriding methods of a concrete base class often violates LSP</a:t>
            </a:r>
          </a:p>
          <a:p>
            <a:pPr lvl="1">
              <a:lnSpc>
                <a:spcPct val="115000"/>
              </a:lnSpc>
            </a:pPr>
            <a:r>
              <a:rPr lang="en-US" dirty="0"/>
              <a:t>Overriding methods of interfaces and abstract classes can never violate LSP</a:t>
            </a:r>
          </a:p>
          <a:p>
            <a:endParaRPr lang="en-US" dirty="0"/>
          </a:p>
        </p:txBody>
      </p:sp>
      <p:sp>
        <p:nvSpPr>
          <p:cNvPr id="6" name="Title 5">
            <a:extLst>
              <a:ext uri="{FF2B5EF4-FFF2-40B4-BE49-F238E27FC236}">
                <a16:creationId xmlns:a16="http://schemas.microsoft.com/office/drawing/2014/main" id="{46244FFF-BC33-4EE9-8345-3065D8FAE407}"/>
              </a:ext>
            </a:extLst>
          </p:cNvPr>
          <p:cNvSpPr>
            <a:spLocks noGrp="1"/>
          </p:cNvSpPr>
          <p:nvPr>
            <p:ph type="title"/>
          </p:nvPr>
        </p:nvSpPr>
        <p:spPr/>
        <p:txBody>
          <a:bodyPr/>
          <a:lstStyle/>
          <a:p>
            <a:r>
              <a:rPr lang="en-US" dirty="0"/>
              <a:t>SO</a:t>
            </a:r>
            <a:r>
              <a:rPr lang="en-US" dirty="0">
                <a:solidFill>
                  <a:srgbClr val="FF0000"/>
                </a:solidFill>
              </a:rPr>
              <a:t>L</a:t>
            </a:r>
            <a:r>
              <a:rPr lang="en-US" dirty="0"/>
              <a:t>ID Principles</a:t>
            </a:r>
          </a:p>
        </p:txBody>
      </p:sp>
      <p:pic>
        <p:nvPicPr>
          <p:cNvPr id="9" name="Google Shape;124;p25">
            <a:extLst>
              <a:ext uri="{FF2B5EF4-FFF2-40B4-BE49-F238E27FC236}">
                <a16:creationId xmlns:a16="http://schemas.microsoft.com/office/drawing/2014/main" id="{3846BC72-44F0-45EA-90AE-5EA3A80E2C5A}"/>
              </a:ext>
            </a:extLst>
          </p:cNvPr>
          <p:cNvPicPr preferRelativeResize="0"/>
          <p:nvPr/>
        </p:nvPicPr>
        <p:blipFill>
          <a:blip r:embed="rId2">
            <a:alphaModFix/>
          </a:blip>
          <a:stretch>
            <a:fillRect/>
          </a:stretch>
        </p:blipFill>
        <p:spPr>
          <a:xfrm>
            <a:off x="1774980" y="4426049"/>
            <a:ext cx="5991225" cy="819150"/>
          </a:xfrm>
          <a:prstGeom prst="rect">
            <a:avLst/>
          </a:prstGeom>
          <a:noFill/>
          <a:ln>
            <a:noFill/>
          </a:ln>
        </p:spPr>
      </p:pic>
    </p:spTree>
    <p:extLst>
      <p:ext uri="{BB962C8B-B14F-4D97-AF65-F5344CB8AC3E}">
        <p14:creationId xmlns:p14="http://schemas.microsoft.com/office/powerpoint/2010/main" val="32169729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8548D9E-A4CF-4DA8-8D2D-CF287E9CC1DF}"/>
              </a:ext>
            </a:extLst>
          </p:cNvPr>
          <p:cNvSpPr>
            <a:spLocks noGrp="1"/>
          </p:cNvSpPr>
          <p:nvPr>
            <p:ph type="body" sz="quarter" idx="12"/>
          </p:nvPr>
        </p:nvSpPr>
        <p:spPr>
          <a:xfrm>
            <a:off x="845762" y="1499727"/>
            <a:ext cx="10515600" cy="4086842"/>
          </a:xfrm>
        </p:spPr>
        <p:txBody>
          <a:bodyPr/>
          <a:lstStyle/>
          <a:p>
            <a:pPr eaLnBrk="1" hangingPunct="1"/>
            <a:r>
              <a:rPr lang="en-US" dirty="0"/>
              <a:t>The Façade can be a single class</a:t>
            </a:r>
          </a:p>
          <a:p>
            <a:pPr lvl="1" eaLnBrk="1" hangingPunct="1"/>
            <a:r>
              <a:rPr lang="en-US" dirty="0"/>
              <a:t>With methods corresponding to various use cases</a:t>
            </a:r>
          </a:p>
          <a:p>
            <a:pPr lvl="1" eaLnBrk="1" hangingPunct="1"/>
            <a:r>
              <a:rPr lang="en-US" dirty="0"/>
              <a:t>The methods may all be stateless (common in web services)</a:t>
            </a:r>
            <a:br>
              <a:rPr lang="en-US" dirty="0"/>
            </a:br>
            <a:br>
              <a:rPr lang="en-US" dirty="0"/>
            </a:br>
            <a:br>
              <a:rPr lang="en-US" dirty="0"/>
            </a:br>
            <a:br>
              <a:rPr lang="en-US" dirty="0"/>
            </a:br>
            <a:br>
              <a:rPr lang="en-US" dirty="0"/>
            </a:br>
            <a:endParaRPr lang="en-US" dirty="0"/>
          </a:p>
          <a:p>
            <a:pPr lvl="1" eaLnBrk="1" hangingPunct="1"/>
            <a:r>
              <a:rPr lang="en-US" dirty="0"/>
              <a:t>Or the methods may store client’s state between invocations</a:t>
            </a:r>
          </a:p>
          <a:p>
            <a:pPr lvl="2" eaLnBrk="1" hangingPunct="1"/>
            <a:r>
              <a:rPr lang="en-US" dirty="0"/>
              <a:t>Different clients will use different façade instances (common in web apps)</a:t>
            </a:r>
          </a:p>
          <a:p>
            <a:endParaRPr lang="en-US" dirty="0"/>
          </a:p>
        </p:txBody>
      </p:sp>
      <p:sp>
        <p:nvSpPr>
          <p:cNvPr id="6" name="Title 5">
            <a:extLst>
              <a:ext uri="{FF2B5EF4-FFF2-40B4-BE49-F238E27FC236}">
                <a16:creationId xmlns:a16="http://schemas.microsoft.com/office/drawing/2014/main" id="{0A9591C0-5E9D-44AA-9030-A096D74CD8F6}"/>
              </a:ext>
            </a:extLst>
          </p:cNvPr>
          <p:cNvSpPr>
            <a:spLocks noGrp="1"/>
          </p:cNvSpPr>
          <p:nvPr>
            <p:ph type="title"/>
          </p:nvPr>
        </p:nvSpPr>
        <p:spPr/>
        <p:txBody>
          <a:bodyPr/>
          <a:lstStyle/>
          <a:p>
            <a:r>
              <a:rPr lang="en-US" dirty="0"/>
              <a:t>What Is the Façade?</a:t>
            </a:r>
          </a:p>
        </p:txBody>
      </p:sp>
      <p:sp>
        <p:nvSpPr>
          <p:cNvPr id="9" name="Text Box 4">
            <a:extLst>
              <a:ext uri="{FF2B5EF4-FFF2-40B4-BE49-F238E27FC236}">
                <a16:creationId xmlns:a16="http://schemas.microsoft.com/office/drawing/2014/main" id="{C61A0E83-BF7D-4CB2-A577-E7F7DAE19A34}"/>
              </a:ext>
            </a:extLst>
          </p:cNvPr>
          <p:cNvSpPr txBox="1">
            <a:spLocks noChangeArrowheads="1"/>
          </p:cNvSpPr>
          <p:nvPr/>
        </p:nvSpPr>
        <p:spPr bwMode="auto">
          <a:xfrm>
            <a:off x="2293749" y="2607811"/>
            <a:ext cx="6091732" cy="1169551"/>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public class TicketingFacade {</a:t>
            </a:r>
          </a:p>
          <a:p>
            <a:pPr eaLnBrk="1" hangingPunct="1"/>
            <a:r>
              <a:rPr lang="en-US" dirty="0">
                <a:solidFill>
                  <a:schemeClr val="bg1"/>
                </a:solidFill>
                <a:latin typeface="Courier New" pitchFamily="49" charset="0"/>
              </a:rPr>
              <a:t>    Ticket purchaseTicket(TicketType t, int numTickets,</a:t>
            </a:r>
          </a:p>
          <a:p>
            <a:pPr eaLnBrk="1" hangingPunct="1"/>
            <a:r>
              <a:rPr lang="en-US" dirty="0">
                <a:solidFill>
                  <a:schemeClr val="bg1"/>
                </a:solidFill>
                <a:latin typeface="Courier New" pitchFamily="49" charset="0"/>
              </a:rPr>
              <a:t>               Exhibit[] extraExhibits){…}</a:t>
            </a:r>
          </a:p>
          <a:p>
            <a:pPr eaLnBrk="1" hangingPunct="1"/>
            <a:r>
              <a:rPr lang="en-US" dirty="0">
                <a:solidFill>
                  <a:schemeClr val="bg1"/>
                </a:solidFill>
                <a:latin typeface="Courier New" pitchFamily="49" charset="0"/>
              </a:rPr>
              <a:t>    void cancelTicket(Ticket t){…}</a:t>
            </a:r>
          </a:p>
          <a:p>
            <a:pPr eaLnBrk="1" hangingPunct="1"/>
            <a:r>
              <a:rPr lang="en-US" dirty="0">
                <a:solidFill>
                  <a:schemeClr val="bg1"/>
                </a:solidFill>
                <a:latin typeface="Courier New" pitchFamily="49" charset="0"/>
              </a:rPr>
              <a:t>}</a:t>
            </a:r>
          </a:p>
        </p:txBody>
      </p:sp>
      <p:sp>
        <p:nvSpPr>
          <p:cNvPr id="10" name="Text Box 5">
            <a:extLst>
              <a:ext uri="{FF2B5EF4-FFF2-40B4-BE49-F238E27FC236}">
                <a16:creationId xmlns:a16="http://schemas.microsoft.com/office/drawing/2014/main" id="{8AA8D59D-BEA0-4BB2-B9D4-480757C665EB}"/>
              </a:ext>
            </a:extLst>
          </p:cNvPr>
          <p:cNvSpPr txBox="1">
            <a:spLocks noChangeArrowheads="1"/>
          </p:cNvSpPr>
          <p:nvPr/>
        </p:nvSpPr>
        <p:spPr bwMode="auto">
          <a:xfrm>
            <a:off x="3755803" y="4450332"/>
            <a:ext cx="4695516" cy="1815882"/>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public class TicketingFacade {</a:t>
            </a:r>
          </a:p>
          <a:p>
            <a:pPr eaLnBrk="1" hangingPunct="1"/>
            <a:r>
              <a:rPr lang="en-US" dirty="0">
                <a:solidFill>
                  <a:schemeClr val="bg1"/>
                </a:solidFill>
                <a:latin typeface="Courier New" pitchFamily="49" charset="0"/>
              </a:rPr>
              <a:t>    void chooseTicketType(TicketType t){…}</a:t>
            </a:r>
          </a:p>
          <a:p>
            <a:pPr eaLnBrk="1" hangingPunct="1"/>
            <a:r>
              <a:rPr lang="en-US" dirty="0">
                <a:solidFill>
                  <a:schemeClr val="bg1"/>
                </a:solidFill>
                <a:latin typeface="Courier New" pitchFamily="49" charset="0"/>
              </a:rPr>
              <a:t>    void setTicketQuantity(int q</a:t>
            </a:r>
          </a:p>
          <a:p>
            <a:pPr eaLnBrk="1" hangingPunct="1"/>
            <a:endParaRPr lang="en-US" dirty="0">
              <a:solidFill>
                <a:schemeClr val="bg1"/>
              </a:solidFill>
              <a:latin typeface="Courier New" pitchFamily="49" charset="0"/>
            </a:endParaRPr>
          </a:p>
          <a:p>
            <a:pPr eaLnBrk="1" hangingPunct="1"/>
            <a:endParaRPr lang="en-US" dirty="0">
              <a:solidFill>
                <a:schemeClr val="bg1"/>
              </a:solidFill>
              <a:latin typeface="Courier New" pitchFamily="49" charset="0"/>
            </a:endParaRPr>
          </a:p>
          <a:p>
            <a:pPr eaLnBrk="1" hangingPunct="1"/>
            <a:r>
              <a:rPr lang="en-US" dirty="0">
                <a:solidFill>
                  <a:schemeClr val="bg1"/>
                </a:solidFill>
                <a:latin typeface="Courier New" pitchFamily="49" charset="0"/>
              </a:rPr>
              <a:t>){…}</a:t>
            </a:r>
          </a:p>
          <a:p>
            <a:pPr eaLnBrk="1" hangingPunct="1"/>
            <a:r>
              <a:rPr lang="en-US" dirty="0">
                <a:solidFill>
                  <a:schemeClr val="bg1"/>
                </a:solidFill>
                <a:latin typeface="Courier New" pitchFamily="49" charset="0"/>
              </a:rPr>
              <a:t>    void buyTicket(){…}</a:t>
            </a:r>
          </a:p>
          <a:p>
            <a:pPr eaLnBrk="1" hangingPunct="1"/>
            <a:r>
              <a:rPr lang="en-US" dirty="0">
                <a:solidFill>
                  <a:schemeClr val="bg1"/>
                </a:solidFill>
                <a:latin typeface="Courier New" pitchFamily="49" charset="0"/>
              </a:rPr>
              <a:t>}</a:t>
            </a:r>
            <a:endParaRPr lang="en-US" dirty="0">
              <a:solidFill>
                <a:schemeClr val="bg1"/>
              </a:solidFill>
            </a:endParaRPr>
          </a:p>
        </p:txBody>
      </p:sp>
    </p:spTree>
    <p:extLst>
      <p:ext uri="{BB962C8B-B14F-4D97-AF65-F5344CB8AC3E}">
        <p14:creationId xmlns:p14="http://schemas.microsoft.com/office/powerpoint/2010/main" val="25486900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1EEB696B-343A-4918-8DCA-C475BA1630AB}"/>
              </a:ext>
            </a:extLst>
          </p:cNvPr>
          <p:cNvSpPr>
            <a:spLocks noGrp="1"/>
          </p:cNvSpPr>
          <p:nvPr>
            <p:ph type="body" sz="quarter" idx="12"/>
          </p:nvPr>
        </p:nvSpPr>
        <p:spPr/>
        <p:txBody>
          <a:bodyPr/>
          <a:lstStyle/>
          <a:p>
            <a:pPr eaLnBrk="1" hangingPunct="1"/>
            <a:r>
              <a:rPr lang="en-US" dirty="0"/>
              <a:t>The façade is any extra layer introduced to simplify client code</a:t>
            </a:r>
          </a:p>
          <a:p>
            <a:pPr lvl="1" eaLnBrk="1" hangingPunct="1"/>
            <a:r>
              <a:rPr lang="en-US" dirty="0"/>
              <a:t>Arguably, factories and interfaces form a façade too</a:t>
            </a:r>
          </a:p>
          <a:p>
            <a:endParaRPr lang="en-US" dirty="0"/>
          </a:p>
        </p:txBody>
      </p:sp>
      <p:sp>
        <p:nvSpPr>
          <p:cNvPr id="6" name="Title 5">
            <a:extLst>
              <a:ext uri="{FF2B5EF4-FFF2-40B4-BE49-F238E27FC236}">
                <a16:creationId xmlns:a16="http://schemas.microsoft.com/office/drawing/2014/main" id="{8342CA91-04DD-465C-93E0-30563FBDC6AB}"/>
              </a:ext>
            </a:extLst>
          </p:cNvPr>
          <p:cNvSpPr>
            <a:spLocks noGrp="1"/>
          </p:cNvSpPr>
          <p:nvPr>
            <p:ph type="title"/>
          </p:nvPr>
        </p:nvSpPr>
        <p:spPr/>
        <p:txBody>
          <a:bodyPr/>
          <a:lstStyle/>
          <a:p>
            <a:r>
              <a:rPr lang="en-US" dirty="0"/>
              <a:t>Façade or Not?</a:t>
            </a:r>
          </a:p>
        </p:txBody>
      </p:sp>
      <p:sp>
        <p:nvSpPr>
          <p:cNvPr id="9" name="Text Box 4">
            <a:extLst>
              <a:ext uri="{FF2B5EF4-FFF2-40B4-BE49-F238E27FC236}">
                <a16:creationId xmlns:a16="http://schemas.microsoft.com/office/drawing/2014/main" id="{03E29892-83B8-4CCB-BC13-A21A927F998C}"/>
              </a:ext>
            </a:extLst>
          </p:cNvPr>
          <p:cNvSpPr txBox="1">
            <a:spLocks noChangeArrowheads="1"/>
          </p:cNvSpPr>
          <p:nvPr/>
        </p:nvSpPr>
        <p:spPr bwMode="auto">
          <a:xfrm>
            <a:off x="2770360" y="3034420"/>
            <a:ext cx="7213600" cy="314325"/>
          </a:xfrm>
          <a:prstGeom prst="rect">
            <a:avLst/>
          </a:prstGeom>
          <a:solidFill>
            <a:schemeClr val="accent1"/>
          </a:solidFill>
          <a:ln w="9525" algn="ctr">
            <a:solidFill>
              <a:schemeClr val="tx1"/>
            </a:solidFill>
            <a:miter lim="800000"/>
            <a:headEnd/>
            <a:tailEnd/>
          </a:ln>
          <a:effectLst>
            <a:outerShdw blurRad="50800" dist="38100" dir="2700000" algn="tl" rotWithShape="0">
              <a:prstClr val="black">
                <a:alpha val="40000"/>
              </a:prstClr>
            </a:outerShdw>
          </a:effectLst>
        </p:spPr>
        <p:txBody>
          <a:bodyPr wrap="none">
            <a:spAutoFit/>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r>
              <a:rPr lang="en-US" dirty="0">
                <a:solidFill>
                  <a:schemeClr val="bg1"/>
                </a:solidFill>
                <a:latin typeface="Courier New" pitchFamily="49" charset="0"/>
              </a:rPr>
              <a:t>ExhibitDesignService e = ExhibitDesignServiceFactory.newService();</a:t>
            </a:r>
            <a:endParaRPr lang="en-US" dirty="0">
              <a:solidFill>
                <a:schemeClr val="bg1"/>
              </a:solidFill>
            </a:endParaRPr>
          </a:p>
        </p:txBody>
      </p:sp>
    </p:spTree>
    <p:extLst>
      <p:ext uri="{BB962C8B-B14F-4D97-AF65-F5344CB8AC3E}">
        <p14:creationId xmlns:p14="http://schemas.microsoft.com/office/powerpoint/2010/main" val="1364236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26DEE90-B7EC-46CA-90F5-18D95D338AAD}"/>
              </a:ext>
            </a:extLst>
          </p:cNvPr>
          <p:cNvSpPr>
            <a:spLocks noGrp="1"/>
          </p:cNvSpPr>
          <p:nvPr>
            <p:ph type="body" sz="quarter" idx="12"/>
          </p:nvPr>
        </p:nvSpPr>
        <p:spPr/>
        <p:txBody>
          <a:bodyPr/>
          <a:lstStyle/>
          <a:p>
            <a:pPr eaLnBrk="1" hangingPunct="1"/>
            <a:r>
              <a:rPr lang="en-US" dirty="0"/>
              <a:t>Often existing code offers most desired functionality</a:t>
            </a:r>
          </a:p>
          <a:p>
            <a:pPr lvl="1" eaLnBrk="1" hangingPunct="1"/>
            <a:r>
              <a:rPr lang="en-US" dirty="0"/>
              <a:t>But is not part of current system architecture</a:t>
            </a:r>
          </a:p>
          <a:p>
            <a:pPr lvl="1" eaLnBrk="1" hangingPunct="1"/>
            <a:r>
              <a:rPr lang="en-US" dirty="0"/>
              <a:t>How should the two existing systems be modified so that they can interact?</a:t>
            </a:r>
          </a:p>
          <a:p>
            <a:endParaRPr lang="en-US" dirty="0"/>
          </a:p>
        </p:txBody>
      </p:sp>
      <p:sp>
        <p:nvSpPr>
          <p:cNvPr id="6" name="Title 5">
            <a:extLst>
              <a:ext uri="{FF2B5EF4-FFF2-40B4-BE49-F238E27FC236}">
                <a16:creationId xmlns:a16="http://schemas.microsoft.com/office/drawing/2014/main" id="{938E1945-3CAD-4B03-9B44-5A6D07E60444}"/>
              </a:ext>
            </a:extLst>
          </p:cNvPr>
          <p:cNvSpPr>
            <a:spLocks noGrp="1"/>
          </p:cNvSpPr>
          <p:nvPr>
            <p:ph type="title"/>
          </p:nvPr>
        </p:nvSpPr>
        <p:spPr/>
        <p:txBody>
          <a:bodyPr/>
          <a:lstStyle/>
          <a:p>
            <a:r>
              <a:rPr lang="en-US" dirty="0"/>
              <a:t>Reusing Third Party or Legacy Code</a:t>
            </a:r>
          </a:p>
        </p:txBody>
      </p:sp>
      <p:graphicFrame>
        <p:nvGraphicFramePr>
          <p:cNvPr id="9" name="Object 4">
            <a:extLst>
              <a:ext uri="{FF2B5EF4-FFF2-40B4-BE49-F238E27FC236}">
                <a16:creationId xmlns:a16="http://schemas.microsoft.com/office/drawing/2014/main" id="{6880A591-FEDB-4FCE-BE0E-BF07CB1F7E9F}"/>
              </a:ext>
            </a:extLst>
          </p:cNvPr>
          <p:cNvGraphicFramePr>
            <a:graphicFrameLocks noChangeAspect="1"/>
          </p:cNvGraphicFramePr>
          <p:nvPr>
            <p:extLst>
              <p:ext uri="{D42A27DB-BD31-4B8C-83A1-F6EECF244321}">
                <p14:modId xmlns:p14="http://schemas.microsoft.com/office/powerpoint/2010/main" val="3047711086"/>
              </p:ext>
            </p:extLst>
          </p:nvPr>
        </p:nvGraphicFramePr>
        <p:xfrm>
          <a:off x="3200400" y="3617563"/>
          <a:ext cx="5900738" cy="644525"/>
        </p:xfrm>
        <a:graphic>
          <a:graphicData uri="http://schemas.openxmlformats.org/presentationml/2006/ole">
            <mc:AlternateContent xmlns:mc="http://schemas.openxmlformats.org/markup-compatibility/2006">
              <mc:Choice xmlns:v="urn:schemas-microsoft-com:vml" Requires="v">
                <p:oleObj spid="_x0000_s5125" name="Visio" r:id="rId4" imgW="5900859" imgH="645226" progId="">
                  <p:embed/>
                </p:oleObj>
              </mc:Choice>
              <mc:Fallback>
                <p:oleObj name="Visio" r:id="rId4" imgW="5900859" imgH="645226" progId="">
                  <p:embed/>
                  <p:pic>
                    <p:nvPicPr>
                      <p:cNvPr id="2048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617563"/>
                        <a:ext cx="5900738"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AutoShape 5">
            <a:extLst>
              <a:ext uri="{FF2B5EF4-FFF2-40B4-BE49-F238E27FC236}">
                <a16:creationId xmlns:a16="http://schemas.microsoft.com/office/drawing/2014/main" id="{44FCB75F-A1FC-40B9-83E4-F004DE2441C5}"/>
              </a:ext>
            </a:extLst>
          </p:cNvPr>
          <p:cNvSpPr>
            <a:spLocks noChangeArrowheads="1"/>
          </p:cNvSpPr>
          <p:nvPr/>
        </p:nvSpPr>
        <p:spPr bwMode="auto">
          <a:xfrm>
            <a:off x="1981200" y="3084162"/>
            <a:ext cx="1143000" cy="457200"/>
          </a:xfrm>
          <a:prstGeom prst="wedgeRectCallout">
            <a:avLst>
              <a:gd name="adj1" fmla="val 58750"/>
              <a:gd name="adj2" fmla="val 109375"/>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a:lstStyle/>
          <a:p>
            <a:pPr algn="ctr"/>
            <a:r>
              <a:rPr lang="en-US" dirty="0">
                <a:solidFill>
                  <a:schemeClr val="bg1"/>
                </a:solidFill>
                <a:latin typeface="Tahoma" pitchFamily="34" charset="0"/>
                <a:ea typeface="Tahoma" pitchFamily="34" charset="0"/>
                <a:cs typeface="Tahoma" pitchFamily="34" charset="0"/>
              </a:rPr>
              <a:t>Want this</a:t>
            </a:r>
          </a:p>
        </p:txBody>
      </p:sp>
      <p:sp>
        <p:nvSpPr>
          <p:cNvPr id="11" name="AutoShape 6">
            <a:extLst>
              <a:ext uri="{FF2B5EF4-FFF2-40B4-BE49-F238E27FC236}">
                <a16:creationId xmlns:a16="http://schemas.microsoft.com/office/drawing/2014/main" id="{B435427C-67E1-44E6-905C-8302E429450B}"/>
              </a:ext>
            </a:extLst>
          </p:cNvPr>
          <p:cNvSpPr>
            <a:spLocks noChangeArrowheads="1"/>
          </p:cNvSpPr>
          <p:nvPr/>
        </p:nvSpPr>
        <p:spPr bwMode="auto">
          <a:xfrm>
            <a:off x="8458200" y="3007962"/>
            <a:ext cx="1143000" cy="457200"/>
          </a:xfrm>
          <a:prstGeom prst="wedgeRectCallout">
            <a:avLst>
              <a:gd name="adj1" fmla="val -127083"/>
              <a:gd name="adj2" fmla="val 96875"/>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a:lstStyle/>
          <a:p>
            <a:pPr algn="ctr"/>
            <a:r>
              <a:rPr lang="en-US" dirty="0">
                <a:solidFill>
                  <a:schemeClr val="bg1"/>
                </a:solidFill>
                <a:latin typeface="Tahoma" pitchFamily="34" charset="0"/>
                <a:ea typeface="Tahoma" pitchFamily="34" charset="0"/>
                <a:cs typeface="Tahoma" pitchFamily="34" charset="0"/>
              </a:rPr>
              <a:t>Have this code</a:t>
            </a:r>
          </a:p>
        </p:txBody>
      </p:sp>
      <p:sp>
        <p:nvSpPr>
          <p:cNvPr id="12" name="AutoShape 7">
            <a:extLst>
              <a:ext uri="{FF2B5EF4-FFF2-40B4-BE49-F238E27FC236}">
                <a16:creationId xmlns:a16="http://schemas.microsoft.com/office/drawing/2014/main" id="{2EE33F4B-D1EC-44F6-8BD2-8866D16B50AB}"/>
              </a:ext>
            </a:extLst>
          </p:cNvPr>
          <p:cNvSpPr>
            <a:spLocks noChangeArrowheads="1"/>
          </p:cNvSpPr>
          <p:nvPr/>
        </p:nvSpPr>
        <p:spPr bwMode="auto">
          <a:xfrm>
            <a:off x="5562600" y="5141562"/>
            <a:ext cx="3124200" cy="990600"/>
          </a:xfrm>
          <a:prstGeom prst="wedgeRectCallout">
            <a:avLst>
              <a:gd name="adj1" fmla="val 9755"/>
              <a:gd name="adj2" fmla="val -140384"/>
            </a:avLst>
          </a:prstGeom>
          <a:solidFill>
            <a:schemeClr val="accent5"/>
          </a:solidFill>
          <a:ln w="9525" algn="ctr">
            <a:solidFill>
              <a:schemeClr val="tx1"/>
            </a:solidFill>
            <a:miter lim="800000"/>
            <a:headEnd/>
            <a:tailEnd/>
          </a:ln>
          <a:effectLst>
            <a:outerShdw blurRad="50800" dist="38100" dir="2700000" algn="tl" rotWithShape="0">
              <a:prstClr val="black">
                <a:alpha val="40000"/>
              </a:prstClr>
            </a:outerShdw>
          </a:effectLst>
        </p:spPr>
        <p:txBody>
          <a:bodyPr/>
          <a:lstStyle/>
          <a:p>
            <a:pPr algn="ctr"/>
            <a:r>
              <a:rPr lang="en-US" dirty="0">
                <a:solidFill>
                  <a:schemeClr val="bg1"/>
                </a:solidFill>
                <a:latin typeface="Tahoma" pitchFamily="34" charset="0"/>
                <a:ea typeface="Tahoma" pitchFamily="34" charset="0"/>
                <a:cs typeface="Tahoma" pitchFamily="34" charset="0"/>
              </a:rPr>
              <a:t>Medium and artist are part of a painting’s fields. Provenance is not, but is available in a database and can be looked up if needed..</a:t>
            </a:r>
          </a:p>
        </p:txBody>
      </p:sp>
    </p:spTree>
    <p:extLst>
      <p:ext uri="{BB962C8B-B14F-4D97-AF65-F5344CB8AC3E}">
        <p14:creationId xmlns:p14="http://schemas.microsoft.com/office/powerpoint/2010/main" val="7986731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5FF05D5-0986-4ED7-916F-36F1685EBC1C}"/>
              </a:ext>
            </a:extLst>
          </p:cNvPr>
          <p:cNvSpPr>
            <a:spLocks noGrp="1"/>
          </p:cNvSpPr>
          <p:nvPr>
            <p:ph type="body" sz="quarter" idx="12"/>
          </p:nvPr>
        </p:nvSpPr>
        <p:spPr/>
        <p:txBody>
          <a:bodyPr>
            <a:normAutofit fontScale="92500" lnSpcReduction="10000"/>
          </a:bodyPr>
          <a:lstStyle/>
          <a:p>
            <a:r>
              <a:rPr lang="en-US" dirty="0"/>
              <a:t>The Adapter Design Pattern recommends:</a:t>
            </a:r>
          </a:p>
          <a:p>
            <a:pPr lvl="1"/>
            <a:r>
              <a:rPr lang="en-US" dirty="0"/>
              <a:t>Implement the interface you want</a:t>
            </a:r>
          </a:p>
          <a:p>
            <a:pPr lvl="2"/>
            <a:r>
              <a:rPr lang="en-US" dirty="0"/>
              <a:t>In terms of the code you have</a:t>
            </a:r>
          </a:p>
          <a:p>
            <a:pPr lvl="1"/>
            <a:r>
              <a:rPr lang="en-US" dirty="0"/>
              <a:t>Do not modify the “legacy” code in any way</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r>
              <a:rPr lang="en-US" dirty="0"/>
              <a:t>The rest of your system can act as if this were a natively available capability</a:t>
            </a:r>
          </a:p>
          <a:p>
            <a:pPr lvl="1"/>
            <a:r>
              <a:rPr lang="en-US" dirty="0" err="1"/>
              <a:t>PaintingValuationService</a:t>
            </a:r>
            <a:r>
              <a:rPr lang="en-US" dirty="0"/>
              <a:t> could look up provenance from a database or supply bogus provenance</a:t>
            </a:r>
          </a:p>
          <a:p>
            <a:pPr lvl="2"/>
            <a:r>
              <a:rPr lang="en-US" dirty="0"/>
              <a:t>Rest of your code should not need to suddenly keep track of provenance</a:t>
            </a:r>
          </a:p>
          <a:p>
            <a:endParaRPr lang="en-US" dirty="0"/>
          </a:p>
        </p:txBody>
      </p:sp>
      <p:sp>
        <p:nvSpPr>
          <p:cNvPr id="6" name="Title 5">
            <a:extLst>
              <a:ext uri="{FF2B5EF4-FFF2-40B4-BE49-F238E27FC236}">
                <a16:creationId xmlns:a16="http://schemas.microsoft.com/office/drawing/2014/main" id="{B7CF8BA9-C05A-4EBC-8193-9EED15F6F924}"/>
              </a:ext>
            </a:extLst>
          </p:cNvPr>
          <p:cNvSpPr>
            <a:spLocks noGrp="1"/>
          </p:cNvSpPr>
          <p:nvPr>
            <p:ph type="title"/>
          </p:nvPr>
        </p:nvSpPr>
        <p:spPr/>
        <p:txBody>
          <a:bodyPr/>
          <a:lstStyle/>
          <a:p>
            <a:r>
              <a:rPr lang="en-US" dirty="0"/>
              <a:t>Adapter Design Pattern</a:t>
            </a:r>
          </a:p>
        </p:txBody>
      </p:sp>
      <p:graphicFrame>
        <p:nvGraphicFramePr>
          <p:cNvPr id="9" name="Object 4">
            <a:extLst>
              <a:ext uri="{FF2B5EF4-FFF2-40B4-BE49-F238E27FC236}">
                <a16:creationId xmlns:a16="http://schemas.microsoft.com/office/drawing/2014/main" id="{4589B80B-5A94-419D-AA46-784F2AC53270}"/>
              </a:ext>
            </a:extLst>
          </p:cNvPr>
          <p:cNvGraphicFramePr>
            <a:graphicFrameLocks noChangeAspect="1"/>
          </p:cNvGraphicFramePr>
          <p:nvPr>
            <p:extLst>
              <p:ext uri="{D42A27DB-BD31-4B8C-83A1-F6EECF244321}">
                <p14:modId xmlns:p14="http://schemas.microsoft.com/office/powerpoint/2010/main" val="4063519268"/>
              </p:ext>
            </p:extLst>
          </p:nvPr>
        </p:nvGraphicFramePr>
        <p:xfrm>
          <a:off x="3128586" y="3167939"/>
          <a:ext cx="5949950" cy="1636713"/>
        </p:xfrm>
        <a:graphic>
          <a:graphicData uri="http://schemas.openxmlformats.org/presentationml/2006/ole">
            <mc:AlternateContent xmlns:mc="http://schemas.openxmlformats.org/markup-compatibility/2006">
              <mc:Choice xmlns:v="urn:schemas-microsoft-com:vml" Requires="v">
                <p:oleObj spid="_x0000_s6149" name="Visio" r:id="rId3" imgW="5949350" imgH="1637098" progId="">
                  <p:embed/>
                </p:oleObj>
              </mc:Choice>
              <mc:Fallback>
                <p:oleObj name="Visio" r:id="rId3" imgW="5949350" imgH="1637098" progId="">
                  <p:embed/>
                  <p:pic>
                    <p:nvPicPr>
                      <p:cNvPr id="2151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586" y="3167939"/>
                        <a:ext cx="5949950"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123437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F76E08D-064E-496E-B48E-35AB419DAD96}"/>
              </a:ext>
            </a:extLst>
          </p:cNvPr>
          <p:cNvSpPr>
            <a:spLocks noGrp="1"/>
          </p:cNvSpPr>
          <p:nvPr>
            <p:ph type="body" sz="quarter" idx="12"/>
          </p:nvPr>
        </p:nvSpPr>
        <p:spPr/>
        <p:txBody>
          <a:bodyPr/>
          <a:lstStyle/>
          <a:p>
            <a:pPr eaLnBrk="1" hangingPunct="1"/>
            <a:r>
              <a:rPr lang="en-US" dirty="0"/>
              <a:t>What’s the difference between an Adapter and a Façade?</a:t>
            </a:r>
          </a:p>
          <a:p>
            <a:pPr lvl="1" eaLnBrk="1" hangingPunct="1"/>
            <a:r>
              <a:rPr lang="en-US" dirty="0"/>
              <a:t>Mostly a matter of intent</a:t>
            </a:r>
          </a:p>
          <a:p>
            <a:pPr eaLnBrk="1" hangingPunct="1"/>
            <a:r>
              <a:rPr lang="en-US" dirty="0"/>
              <a:t>Both Adapter and Façade provide ways of accessing a complex subsystem</a:t>
            </a:r>
          </a:p>
          <a:p>
            <a:pPr lvl="1" eaLnBrk="1" hangingPunct="1"/>
            <a:r>
              <a:rPr lang="en-US" dirty="0"/>
              <a:t>In Façade, the access is via an intentionally simpler interface</a:t>
            </a:r>
          </a:p>
          <a:p>
            <a:pPr lvl="1" eaLnBrk="1" hangingPunct="1"/>
            <a:r>
              <a:rPr lang="en-US" dirty="0"/>
              <a:t>In Adapter, the access is via an interface that matches client needs</a:t>
            </a:r>
          </a:p>
          <a:p>
            <a:pPr eaLnBrk="1" hangingPunct="1"/>
            <a:r>
              <a:rPr lang="en-US" dirty="0"/>
              <a:t>Adapter is built by the client</a:t>
            </a:r>
          </a:p>
          <a:p>
            <a:pPr lvl="1" eaLnBrk="1" hangingPunct="1"/>
            <a:r>
              <a:rPr lang="en-US" dirty="0"/>
              <a:t>Façade is built by the framework provider</a:t>
            </a:r>
          </a:p>
          <a:p>
            <a:pPr lvl="1" eaLnBrk="1" hangingPunct="1"/>
            <a:r>
              <a:rPr lang="en-US" dirty="0"/>
              <a:t>Often an Adapter on one side will talk to a Façade on the other</a:t>
            </a:r>
          </a:p>
          <a:p>
            <a:endParaRPr lang="en-US" dirty="0"/>
          </a:p>
        </p:txBody>
      </p:sp>
      <p:sp>
        <p:nvSpPr>
          <p:cNvPr id="6" name="Title 5">
            <a:extLst>
              <a:ext uri="{FF2B5EF4-FFF2-40B4-BE49-F238E27FC236}">
                <a16:creationId xmlns:a16="http://schemas.microsoft.com/office/drawing/2014/main" id="{22A798E8-7839-4DF3-975E-BD54D5D7E7FF}"/>
              </a:ext>
            </a:extLst>
          </p:cNvPr>
          <p:cNvSpPr>
            <a:spLocks noGrp="1"/>
          </p:cNvSpPr>
          <p:nvPr>
            <p:ph type="title"/>
          </p:nvPr>
        </p:nvSpPr>
        <p:spPr/>
        <p:txBody>
          <a:bodyPr/>
          <a:lstStyle/>
          <a:p>
            <a:r>
              <a:rPr lang="en-US" dirty="0"/>
              <a:t>Adapter vs. Facade</a:t>
            </a:r>
          </a:p>
        </p:txBody>
      </p:sp>
    </p:spTree>
    <p:extLst>
      <p:ext uri="{BB962C8B-B14F-4D97-AF65-F5344CB8AC3E}">
        <p14:creationId xmlns:p14="http://schemas.microsoft.com/office/powerpoint/2010/main" val="1802564953"/>
      </p:ext>
    </p:extLst>
  </p:cSld>
  <p:clrMapOvr>
    <a:masterClrMapping/>
  </p:clrMapOvr>
</p:sld>
</file>

<file path=ppt/theme/theme1.xml><?xml version="1.0" encoding="utf-8"?>
<a:theme xmlns:a="http://schemas.openxmlformats.org/drawingml/2006/main" name="Office Theme">
  <a:themeElements>
    <a:clrScheme name="Preview">
      <a:dk1>
        <a:srgbClr val="000000"/>
      </a:dk1>
      <a:lt1>
        <a:srgbClr val="FFFFFF"/>
      </a:lt1>
      <a:dk2>
        <a:srgbClr val="464646"/>
      </a:dk2>
      <a:lt2>
        <a:srgbClr val="9B9B9B"/>
      </a:lt2>
      <a:accent1>
        <a:srgbClr val="138BB9"/>
      </a:accent1>
      <a:accent2>
        <a:srgbClr val="51C7BB"/>
      </a:accent2>
      <a:accent3>
        <a:srgbClr val="7ADC72"/>
      </a:accent3>
      <a:accent4>
        <a:srgbClr val="FF9F6E"/>
      </a:accent4>
      <a:accent5>
        <a:srgbClr val="DE406E"/>
      </a:accent5>
      <a:accent6>
        <a:srgbClr val="C83288"/>
      </a:accent6>
      <a:hlink>
        <a:srgbClr val="A05024"/>
      </a:hlink>
      <a:folHlink>
        <a:srgbClr val="FEC037"/>
      </a:folHlink>
    </a:clrScheme>
    <a:fontScheme name="Custom 10">
      <a:majorFont>
        <a:latin typeface="Lato"/>
        <a:ea typeface=""/>
        <a:cs typeface=""/>
      </a:majorFont>
      <a:minorFont>
        <a:latin typeface="Avenir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887</TotalTime>
  <Words>5012</Words>
  <Application>Microsoft Macintosh PowerPoint</Application>
  <PresentationFormat>Widescreen</PresentationFormat>
  <Paragraphs>754</Paragraphs>
  <Slides>94</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04" baseType="lpstr">
      <vt:lpstr>Lato</vt:lpstr>
      <vt:lpstr>Calibri</vt:lpstr>
      <vt:lpstr>Arial</vt:lpstr>
      <vt:lpstr>Wingdings</vt:lpstr>
      <vt:lpstr>Tahoma</vt:lpstr>
      <vt:lpstr>Open Sans</vt:lpstr>
      <vt:lpstr>Courier New</vt:lpstr>
      <vt:lpstr>Avenir Book</vt:lpstr>
      <vt:lpstr>Office Theme</vt:lpstr>
      <vt:lpstr>Visio</vt:lpstr>
      <vt:lpstr>PowerPoint Presentation</vt:lpstr>
      <vt:lpstr>Chapter Objectives</vt:lpstr>
      <vt:lpstr>Let's Talk About</vt:lpstr>
      <vt:lpstr>PowerPoint Presentation</vt:lpstr>
      <vt:lpstr>OO Revisited</vt:lpstr>
      <vt:lpstr>Object-Oriented Design</vt:lpstr>
      <vt:lpstr>SOLID Principles</vt:lpstr>
      <vt:lpstr>SOLID Principles</vt:lpstr>
      <vt:lpstr>SOLID Principles</vt:lpstr>
      <vt:lpstr>SOLID Principles</vt:lpstr>
      <vt:lpstr>SOLID Principles</vt:lpstr>
      <vt:lpstr>Need of Design Patterns</vt:lpstr>
      <vt:lpstr>Need of Design Patterns</vt:lpstr>
      <vt:lpstr>Need of Design Patterns</vt:lpstr>
      <vt:lpstr>Gang of Four(GOF)</vt:lpstr>
      <vt:lpstr>Gang of Four(GOF)</vt:lpstr>
      <vt:lpstr>More Design Patterns</vt:lpstr>
      <vt:lpstr>Using Design Patterns</vt:lpstr>
      <vt:lpstr>Creational Patterns</vt:lpstr>
      <vt:lpstr>Creational Patterns</vt:lpstr>
      <vt:lpstr>Structural Patterns</vt:lpstr>
      <vt:lpstr>Structural Pattern</vt:lpstr>
      <vt:lpstr>Behavioral Pattern</vt:lpstr>
      <vt:lpstr>Behavioral Pattern</vt:lpstr>
      <vt:lpstr>A Problem?</vt:lpstr>
      <vt:lpstr>Factory</vt:lpstr>
      <vt:lpstr>Factory Discussion</vt:lpstr>
      <vt:lpstr>A Problem?</vt:lpstr>
      <vt:lpstr>Composite</vt:lpstr>
      <vt:lpstr>Composite Discussion</vt:lpstr>
      <vt:lpstr>A Problem?</vt:lpstr>
      <vt:lpstr>Null Object</vt:lpstr>
      <vt:lpstr>A Problem?</vt:lpstr>
      <vt:lpstr>Observer</vt:lpstr>
      <vt:lpstr>A Problem?</vt:lpstr>
      <vt:lpstr>Strategy</vt:lpstr>
      <vt:lpstr>PowerPoint Presentation</vt:lpstr>
      <vt:lpstr>N-Tier Architecture</vt:lpstr>
      <vt:lpstr>N-Tier Discussion</vt:lpstr>
      <vt:lpstr>Model View Controller (MVC)</vt:lpstr>
      <vt:lpstr>Model View Controller</vt:lpstr>
      <vt:lpstr>Model View Controller</vt:lpstr>
      <vt:lpstr>Model View Controller</vt:lpstr>
      <vt:lpstr>Model View Presenter (MVP)</vt:lpstr>
      <vt:lpstr>Model View ViewModel (MVVM)</vt:lpstr>
      <vt:lpstr>PowerPoint Presentation</vt:lpstr>
      <vt:lpstr>To Sum Up</vt:lpstr>
      <vt:lpstr>PowerPoint Presentation</vt:lpstr>
      <vt:lpstr>Chapter Concepts</vt:lpstr>
      <vt:lpstr>PowerPoint Presentation</vt:lpstr>
      <vt:lpstr>Duplicated Code</vt:lpstr>
      <vt:lpstr>Template Method Design Pattern</vt:lpstr>
      <vt:lpstr>When To Use Template Method</vt:lpstr>
      <vt:lpstr>PowerPoint Presentation</vt:lpstr>
      <vt:lpstr>Strategy Design Pattern</vt:lpstr>
      <vt:lpstr>Strategy Design Pattern (continued)</vt:lpstr>
      <vt:lpstr>Exercise: Strategy</vt:lpstr>
      <vt:lpstr>Template Method vs. Strategy</vt:lpstr>
      <vt:lpstr>Delegation Is More Flexible Than Inheritance</vt:lpstr>
      <vt:lpstr>PowerPoint Presentation</vt:lpstr>
      <vt:lpstr>Creating Objects on Demand</vt:lpstr>
      <vt:lpstr>Limitations of Directly Invoking Constructor</vt:lpstr>
      <vt:lpstr>Constructors and Overridden Methods</vt:lpstr>
      <vt:lpstr>Reflection to Rescue</vt:lpstr>
      <vt:lpstr>Construction Parameter</vt:lpstr>
      <vt:lpstr>Location of Configuration File</vt:lpstr>
      <vt:lpstr>Overridden Methods</vt:lpstr>
      <vt:lpstr>Benefits of a Factory</vt:lpstr>
      <vt:lpstr>How would you fix this?</vt:lpstr>
      <vt:lpstr>How would you fix this?</vt:lpstr>
      <vt:lpstr>How would you fix this?</vt:lpstr>
      <vt:lpstr>How will you build this? </vt:lpstr>
      <vt:lpstr>How will you solution this? </vt:lpstr>
      <vt:lpstr>PowerPoint Presentation</vt:lpstr>
      <vt:lpstr>Need for Mixtures</vt:lpstr>
      <vt:lpstr>Anti-Pattern</vt:lpstr>
      <vt:lpstr>Composite Design Pattern</vt:lpstr>
      <vt:lpstr>Implementation of Composite</vt:lpstr>
      <vt:lpstr>Creation of Composite</vt:lpstr>
      <vt:lpstr>Composite and Recursion</vt:lpstr>
      <vt:lpstr>Exercise: Composite</vt:lpstr>
      <vt:lpstr>PowerPoint Presentation</vt:lpstr>
      <vt:lpstr>What Is an API?</vt:lpstr>
      <vt:lpstr>Simplicity</vt:lpstr>
      <vt:lpstr>Packages and Visibility</vt:lpstr>
      <vt:lpstr>Backward Compatibility</vt:lpstr>
      <vt:lpstr>Naming Consistency</vt:lpstr>
      <vt:lpstr>Reporting Errors</vt:lpstr>
      <vt:lpstr>Façade Design Pattern</vt:lpstr>
      <vt:lpstr>What Is the Façade?</vt:lpstr>
      <vt:lpstr>Façade or Not?</vt:lpstr>
      <vt:lpstr>Reusing Third Party or Legacy Code</vt:lpstr>
      <vt:lpstr>Adapter Design Pattern</vt:lpstr>
      <vt:lpstr>Adapter vs. Facade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Components</dc:title>
  <dc:creator>Muse</dc:creator>
  <cp:lastModifiedBy>Rohan Rajore</cp:lastModifiedBy>
  <cp:revision>189</cp:revision>
  <dcterms:created xsi:type="dcterms:W3CDTF">2015-01-25T15:51:40Z</dcterms:created>
  <dcterms:modified xsi:type="dcterms:W3CDTF">2021-09-06T03:53:29Z</dcterms:modified>
</cp:coreProperties>
</file>